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62" r:id="rId4"/>
    <p:sldId id="258" r:id="rId5"/>
    <p:sldId id="260" r:id="rId6"/>
    <p:sldId id="261" r:id="rId7"/>
    <p:sldId id="263" r:id="rId8"/>
    <p:sldId id="264" r:id="rId9"/>
    <p:sldId id="265" r:id="rId10"/>
    <p:sldId id="267" r:id="rId11"/>
    <p:sldId id="266"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678"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219ECD-FB42-4FB1-AEB8-2A5055808979}" type="doc">
      <dgm:prSet loTypeId="urn:microsoft.com/office/officeart/2005/8/layout/arrow2" loCatId="process" qsTypeId="urn:microsoft.com/office/officeart/2005/8/quickstyle/simple1" qsCatId="simple" csTypeId="urn:microsoft.com/office/officeart/2005/8/colors/accent1_2" csCatId="accent1" phldr="1"/>
      <dgm:spPr/>
    </dgm:pt>
    <dgm:pt modelId="{8E233CC1-7D4B-4EF2-A453-8DC8BA964B9B}">
      <dgm:prSet phldrT="[Text]" custT="1"/>
      <dgm:spPr/>
      <dgm:t>
        <a:bodyPr/>
        <a:lstStyle/>
        <a:p>
          <a:r>
            <a:rPr lang="en-US" sz="2400" dirty="0" smtClean="0"/>
            <a:t>BMC</a:t>
          </a:r>
          <a:endParaRPr lang="en-US" sz="3000" dirty="0"/>
        </a:p>
      </dgm:t>
    </dgm:pt>
    <dgm:pt modelId="{40F6C5FA-A40F-4429-AB7C-E0E7C7696627}" type="parTrans" cxnId="{CF358D32-5874-40A1-BB7F-9AF83870C2A7}">
      <dgm:prSet/>
      <dgm:spPr/>
      <dgm:t>
        <a:bodyPr/>
        <a:lstStyle/>
        <a:p>
          <a:endParaRPr lang="en-US"/>
        </a:p>
      </dgm:t>
    </dgm:pt>
    <dgm:pt modelId="{9D49CB8F-BA0D-4E83-82B4-F28F583ABB89}" type="sibTrans" cxnId="{CF358D32-5874-40A1-BB7F-9AF83870C2A7}">
      <dgm:prSet/>
      <dgm:spPr/>
      <dgm:t>
        <a:bodyPr/>
        <a:lstStyle/>
        <a:p>
          <a:endParaRPr lang="en-US"/>
        </a:p>
      </dgm:t>
    </dgm:pt>
    <dgm:pt modelId="{C7D7532B-936C-4EA8-88A0-9D1A6CE19783}">
      <dgm:prSet phldrT="[Text]" custT="1"/>
      <dgm:spPr/>
      <dgm:t>
        <a:bodyPr/>
        <a:lstStyle/>
        <a:p>
          <a:r>
            <a:rPr lang="en-US" sz="2400" dirty="0" err="1" smtClean="0"/>
            <a:t>pBMC</a:t>
          </a:r>
          <a:endParaRPr lang="en-US" sz="2400" dirty="0"/>
        </a:p>
      </dgm:t>
    </dgm:pt>
    <dgm:pt modelId="{51542915-FA0D-4D97-AFC8-E163A741E508}" type="parTrans" cxnId="{480FF870-5A1B-47F7-B092-F3C2AD6C6F9A}">
      <dgm:prSet/>
      <dgm:spPr/>
      <dgm:t>
        <a:bodyPr/>
        <a:lstStyle/>
        <a:p>
          <a:endParaRPr lang="en-US"/>
        </a:p>
      </dgm:t>
    </dgm:pt>
    <dgm:pt modelId="{3E60E321-6158-426A-9D45-DF9BEE03FDED}" type="sibTrans" cxnId="{480FF870-5A1B-47F7-B092-F3C2AD6C6F9A}">
      <dgm:prSet/>
      <dgm:spPr/>
      <dgm:t>
        <a:bodyPr/>
        <a:lstStyle/>
        <a:p>
          <a:endParaRPr lang="en-US"/>
        </a:p>
      </dgm:t>
    </dgm:pt>
    <dgm:pt modelId="{641F53B2-DF71-48CD-A483-EF36EF588CB2}">
      <dgm:prSet phldrT="[Text]" custT="1"/>
      <dgm:spPr/>
      <dgm:t>
        <a:bodyPr/>
        <a:lstStyle/>
        <a:p>
          <a:r>
            <a:rPr lang="en-US" sz="2400" dirty="0" err="1" smtClean="0"/>
            <a:t>pBMC</a:t>
          </a:r>
          <a:r>
            <a:rPr lang="en-US" sz="2400" dirty="0" smtClean="0"/>
            <a:t> + RLE</a:t>
          </a:r>
          <a:endParaRPr lang="en-US" sz="2400" dirty="0"/>
        </a:p>
      </dgm:t>
    </dgm:pt>
    <dgm:pt modelId="{1FD23B1D-8925-4B76-B0F9-EA125A07338D}" type="parTrans" cxnId="{A27C5E1C-E2B5-4171-BB71-1C9413C63148}">
      <dgm:prSet/>
      <dgm:spPr/>
      <dgm:t>
        <a:bodyPr/>
        <a:lstStyle/>
        <a:p>
          <a:endParaRPr lang="en-US"/>
        </a:p>
      </dgm:t>
    </dgm:pt>
    <dgm:pt modelId="{8F7FC680-54FF-4DE3-A00C-32F6688FAE13}" type="sibTrans" cxnId="{A27C5E1C-E2B5-4171-BB71-1C9413C63148}">
      <dgm:prSet/>
      <dgm:spPr/>
      <dgm:t>
        <a:bodyPr/>
        <a:lstStyle/>
        <a:p>
          <a:endParaRPr lang="en-US"/>
        </a:p>
      </dgm:t>
    </dgm:pt>
    <dgm:pt modelId="{5620FBFB-CF85-4A6C-9BE5-464E8E286F1E}">
      <dgm:prSet phldrT="[Text]" custT="1"/>
      <dgm:spPr/>
      <dgm:t>
        <a:bodyPr/>
        <a:lstStyle/>
        <a:p>
          <a:r>
            <a:rPr lang="en-US" sz="2000" dirty="0" smtClean="0"/>
            <a:t>~ 4%</a:t>
          </a:r>
          <a:endParaRPr lang="en-US" sz="2000" dirty="0"/>
        </a:p>
      </dgm:t>
    </dgm:pt>
    <dgm:pt modelId="{284CE5A3-D7C9-4CCF-827A-92EDE6F010FA}" type="parTrans" cxnId="{060E0615-9B69-4032-956E-80334F9C1BB6}">
      <dgm:prSet/>
      <dgm:spPr/>
      <dgm:t>
        <a:bodyPr/>
        <a:lstStyle/>
        <a:p>
          <a:endParaRPr lang="en-US"/>
        </a:p>
      </dgm:t>
    </dgm:pt>
    <dgm:pt modelId="{3AB12B60-72F0-4457-A855-E2BE6AC08238}" type="sibTrans" cxnId="{060E0615-9B69-4032-956E-80334F9C1BB6}">
      <dgm:prSet/>
      <dgm:spPr/>
      <dgm:t>
        <a:bodyPr/>
        <a:lstStyle/>
        <a:p>
          <a:endParaRPr lang="en-US"/>
        </a:p>
      </dgm:t>
    </dgm:pt>
    <dgm:pt modelId="{CBDE3F0F-A98F-4A9F-AA52-E5E1821827C9}">
      <dgm:prSet phldrT="[Text]" custT="1"/>
      <dgm:spPr/>
      <dgm:t>
        <a:bodyPr/>
        <a:lstStyle/>
        <a:p>
          <a:r>
            <a:rPr lang="en-US" sz="2000" dirty="0" smtClean="0"/>
            <a:t>~ 10%</a:t>
          </a:r>
          <a:endParaRPr lang="en-US" sz="2000" dirty="0"/>
        </a:p>
      </dgm:t>
    </dgm:pt>
    <dgm:pt modelId="{C1753628-7388-4973-A827-AE067C666420}" type="parTrans" cxnId="{AE71FCF7-0D56-40BA-9691-CE40AA9238A2}">
      <dgm:prSet/>
      <dgm:spPr/>
      <dgm:t>
        <a:bodyPr/>
        <a:lstStyle/>
        <a:p>
          <a:endParaRPr lang="en-US"/>
        </a:p>
      </dgm:t>
    </dgm:pt>
    <dgm:pt modelId="{DA8EFF71-00D3-45B0-9D5B-DDB56A0C3A78}" type="sibTrans" cxnId="{AE71FCF7-0D56-40BA-9691-CE40AA9238A2}">
      <dgm:prSet/>
      <dgm:spPr/>
      <dgm:t>
        <a:bodyPr/>
        <a:lstStyle/>
        <a:p>
          <a:endParaRPr lang="en-US"/>
        </a:p>
      </dgm:t>
    </dgm:pt>
    <dgm:pt modelId="{10374B91-434E-418D-A7D1-6959561E2D89}" type="pres">
      <dgm:prSet presAssocID="{47219ECD-FB42-4FB1-AEB8-2A5055808979}" presName="arrowDiagram" presStyleCnt="0">
        <dgm:presLayoutVars>
          <dgm:chMax val="5"/>
          <dgm:dir/>
          <dgm:resizeHandles val="exact"/>
        </dgm:presLayoutVars>
      </dgm:prSet>
      <dgm:spPr/>
    </dgm:pt>
    <dgm:pt modelId="{1D40DAF5-9377-4802-8477-1AACFFCB2B21}" type="pres">
      <dgm:prSet presAssocID="{47219ECD-FB42-4FB1-AEB8-2A5055808979}" presName="arrow" presStyleLbl="bgShp" presStyleIdx="0" presStyleCnt="1" custScaleX="85500" custScaleY="100000" custLinFactNeighborX="442" custLinFactNeighborY="2655"/>
      <dgm:spPr/>
    </dgm:pt>
    <dgm:pt modelId="{796BEB00-2EBA-4568-ACFB-768F86BAA912}" type="pres">
      <dgm:prSet presAssocID="{47219ECD-FB42-4FB1-AEB8-2A5055808979}" presName="arrowDiagram3" presStyleCnt="0"/>
      <dgm:spPr/>
    </dgm:pt>
    <dgm:pt modelId="{39AB42CD-5D90-4BC2-890C-75DC67A3A36E}" type="pres">
      <dgm:prSet presAssocID="{8E233CC1-7D4B-4EF2-A453-8DC8BA964B9B}" presName="bullet3a" presStyleLbl="node1" presStyleIdx="0" presStyleCnt="3"/>
      <dgm:spPr/>
    </dgm:pt>
    <dgm:pt modelId="{B2469F43-D463-4E9B-8931-C82ADBC31096}" type="pres">
      <dgm:prSet presAssocID="{8E233CC1-7D4B-4EF2-A453-8DC8BA964B9B}" presName="textBox3a" presStyleLbl="revTx" presStyleIdx="0" presStyleCnt="3" custLinFactNeighborX="5906" custLinFactNeighborY="-16361">
        <dgm:presLayoutVars>
          <dgm:bulletEnabled val="1"/>
        </dgm:presLayoutVars>
      </dgm:prSet>
      <dgm:spPr/>
      <dgm:t>
        <a:bodyPr/>
        <a:lstStyle/>
        <a:p>
          <a:endParaRPr lang="en-US"/>
        </a:p>
      </dgm:t>
    </dgm:pt>
    <dgm:pt modelId="{9B2C5F10-E5CB-48C7-9394-7EEB07D02A82}" type="pres">
      <dgm:prSet presAssocID="{C7D7532B-936C-4EA8-88A0-9D1A6CE19783}" presName="bullet3b" presStyleLbl="node1" presStyleIdx="1" presStyleCnt="3"/>
      <dgm:spPr/>
    </dgm:pt>
    <dgm:pt modelId="{FC05AC1B-52B4-41E9-810A-435B954BC010}" type="pres">
      <dgm:prSet presAssocID="{C7D7532B-936C-4EA8-88A0-9D1A6CE19783}" presName="textBox3b" presStyleLbl="revTx" presStyleIdx="1" presStyleCnt="3" custLinFactNeighborX="9440" custLinFactNeighborY="-15500">
        <dgm:presLayoutVars>
          <dgm:bulletEnabled val="1"/>
        </dgm:presLayoutVars>
      </dgm:prSet>
      <dgm:spPr/>
      <dgm:t>
        <a:bodyPr/>
        <a:lstStyle/>
        <a:p>
          <a:endParaRPr lang="en-US"/>
        </a:p>
      </dgm:t>
    </dgm:pt>
    <dgm:pt modelId="{38019B65-C95A-4B12-B986-3F04A7C48D09}" type="pres">
      <dgm:prSet presAssocID="{641F53B2-DF71-48CD-A483-EF36EF588CB2}" presName="bullet3c" presStyleLbl="node1" presStyleIdx="2" presStyleCnt="3"/>
      <dgm:spPr/>
    </dgm:pt>
    <dgm:pt modelId="{4E9CB36C-6BC2-4118-A41D-7FC3AACCBFEC}" type="pres">
      <dgm:prSet presAssocID="{641F53B2-DF71-48CD-A483-EF36EF588CB2}" presName="textBox3c" presStyleLbl="revTx" presStyleIdx="2" presStyleCnt="3" custScaleX="210509" custLinFactNeighborX="63477" custLinFactNeighborY="-13325">
        <dgm:presLayoutVars>
          <dgm:bulletEnabled val="1"/>
        </dgm:presLayoutVars>
      </dgm:prSet>
      <dgm:spPr/>
      <dgm:t>
        <a:bodyPr/>
        <a:lstStyle/>
        <a:p>
          <a:endParaRPr lang="en-US"/>
        </a:p>
      </dgm:t>
    </dgm:pt>
  </dgm:ptLst>
  <dgm:cxnLst>
    <dgm:cxn modelId="{22A423D5-87E2-4DAA-B529-9F1219D0F4AC}" type="presOf" srcId="{8E233CC1-7D4B-4EF2-A453-8DC8BA964B9B}" destId="{B2469F43-D463-4E9B-8931-C82ADBC31096}" srcOrd="0" destOrd="0" presId="urn:microsoft.com/office/officeart/2005/8/layout/arrow2"/>
    <dgm:cxn modelId="{797F2C8F-CB90-4910-B0DC-1B4036A19383}" type="presOf" srcId="{641F53B2-DF71-48CD-A483-EF36EF588CB2}" destId="{4E9CB36C-6BC2-4118-A41D-7FC3AACCBFEC}" srcOrd="0" destOrd="0" presId="urn:microsoft.com/office/officeart/2005/8/layout/arrow2"/>
    <dgm:cxn modelId="{A74D42CF-E451-4B71-ACF9-C921B86ABE28}" type="presOf" srcId="{47219ECD-FB42-4FB1-AEB8-2A5055808979}" destId="{10374B91-434E-418D-A7D1-6959561E2D89}" srcOrd="0" destOrd="0" presId="urn:microsoft.com/office/officeart/2005/8/layout/arrow2"/>
    <dgm:cxn modelId="{A27C5E1C-E2B5-4171-BB71-1C9413C63148}" srcId="{47219ECD-FB42-4FB1-AEB8-2A5055808979}" destId="{641F53B2-DF71-48CD-A483-EF36EF588CB2}" srcOrd="2" destOrd="0" parTransId="{1FD23B1D-8925-4B76-B0F9-EA125A07338D}" sibTransId="{8F7FC680-54FF-4DE3-A00C-32F6688FAE13}"/>
    <dgm:cxn modelId="{9E9FB895-7A85-414C-88AC-588113B79686}" type="presOf" srcId="{C7D7532B-936C-4EA8-88A0-9D1A6CE19783}" destId="{FC05AC1B-52B4-41E9-810A-435B954BC010}" srcOrd="0" destOrd="0" presId="urn:microsoft.com/office/officeart/2005/8/layout/arrow2"/>
    <dgm:cxn modelId="{AE71FCF7-0D56-40BA-9691-CE40AA9238A2}" srcId="{641F53B2-DF71-48CD-A483-EF36EF588CB2}" destId="{CBDE3F0F-A98F-4A9F-AA52-E5E1821827C9}" srcOrd="0" destOrd="0" parTransId="{C1753628-7388-4973-A827-AE067C666420}" sibTransId="{DA8EFF71-00D3-45B0-9D5B-DDB56A0C3A78}"/>
    <dgm:cxn modelId="{34BDDBA0-3206-469E-8387-68EDFDA30989}" type="presOf" srcId="{CBDE3F0F-A98F-4A9F-AA52-E5E1821827C9}" destId="{4E9CB36C-6BC2-4118-A41D-7FC3AACCBFEC}" srcOrd="0" destOrd="1" presId="urn:microsoft.com/office/officeart/2005/8/layout/arrow2"/>
    <dgm:cxn modelId="{480FF870-5A1B-47F7-B092-F3C2AD6C6F9A}" srcId="{47219ECD-FB42-4FB1-AEB8-2A5055808979}" destId="{C7D7532B-936C-4EA8-88A0-9D1A6CE19783}" srcOrd="1" destOrd="0" parTransId="{51542915-FA0D-4D97-AFC8-E163A741E508}" sibTransId="{3E60E321-6158-426A-9D45-DF9BEE03FDED}"/>
    <dgm:cxn modelId="{CF358D32-5874-40A1-BB7F-9AF83870C2A7}" srcId="{47219ECD-FB42-4FB1-AEB8-2A5055808979}" destId="{8E233CC1-7D4B-4EF2-A453-8DC8BA964B9B}" srcOrd="0" destOrd="0" parTransId="{40F6C5FA-A40F-4429-AB7C-E0E7C7696627}" sibTransId="{9D49CB8F-BA0D-4E83-82B4-F28F583ABB89}"/>
    <dgm:cxn modelId="{060E0615-9B69-4032-956E-80334F9C1BB6}" srcId="{C7D7532B-936C-4EA8-88A0-9D1A6CE19783}" destId="{5620FBFB-CF85-4A6C-9BE5-464E8E286F1E}" srcOrd="0" destOrd="0" parTransId="{284CE5A3-D7C9-4CCF-827A-92EDE6F010FA}" sibTransId="{3AB12B60-72F0-4457-A855-E2BE6AC08238}"/>
    <dgm:cxn modelId="{7EE9065D-4847-4858-94A2-C18C03DE84F1}" type="presOf" srcId="{5620FBFB-CF85-4A6C-9BE5-464E8E286F1E}" destId="{FC05AC1B-52B4-41E9-810A-435B954BC010}" srcOrd="0" destOrd="1" presId="urn:microsoft.com/office/officeart/2005/8/layout/arrow2"/>
    <dgm:cxn modelId="{0DE76816-53BF-43BE-B998-E613F6DBC4A8}" type="presParOf" srcId="{10374B91-434E-418D-A7D1-6959561E2D89}" destId="{1D40DAF5-9377-4802-8477-1AACFFCB2B21}" srcOrd="0" destOrd="0" presId="urn:microsoft.com/office/officeart/2005/8/layout/arrow2"/>
    <dgm:cxn modelId="{D39ABFC9-6BF2-4819-869D-71E22ED91720}" type="presParOf" srcId="{10374B91-434E-418D-A7D1-6959561E2D89}" destId="{796BEB00-2EBA-4568-ACFB-768F86BAA912}" srcOrd="1" destOrd="0" presId="urn:microsoft.com/office/officeart/2005/8/layout/arrow2"/>
    <dgm:cxn modelId="{A98ABC62-9805-4F5E-815A-C9367503A488}" type="presParOf" srcId="{796BEB00-2EBA-4568-ACFB-768F86BAA912}" destId="{39AB42CD-5D90-4BC2-890C-75DC67A3A36E}" srcOrd="0" destOrd="0" presId="urn:microsoft.com/office/officeart/2005/8/layout/arrow2"/>
    <dgm:cxn modelId="{87521F8A-524F-43EA-9D4C-98303D4046BE}" type="presParOf" srcId="{796BEB00-2EBA-4568-ACFB-768F86BAA912}" destId="{B2469F43-D463-4E9B-8931-C82ADBC31096}" srcOrd="1" destOrd="0" presId="urn:microsoft.com/office/officeart/2005/8/layout/arrow2"/>
    <dgm:cxn modelId="{AE0B942A-DE86-43A1-A72D-2748CA036D07}" type="presParOf" srcId="{796BEB00-2EBA-4568-ACFB-768F86BAA912}" destId="{9B2C5F10-E5CB-48C7-9394-7EEB07D02A82}" srcOrd="2" destOrd="0" presId="urn:microsoft.com/office/officeart/2005/8/layout/arrow2"/>
    <dgm:cxn modelId="{2867AB64-9E4F-4EC8-B7D5-1FCC22B830A0}" type="presParOf" srcId="{796BEB00-2EBA-4568-ACFB-768F86BAA912}" destId="{FC05AC1B-52B4-41E9-810A-435B954BC010}" srcOrd="3" destOrd="0" presId="urn:microsoft.com/office/officeart/2005/8/layout/arrow2"/>
    <dgm:cxn modelId="{5EDA95FD-E55F-4531-A937-042CF64C4FE1}" type="presParOf" srcId="{796BEB00-2EBA-4568-ACFB-768F86BAA912}" destId="{38019B65-C95A-4B12-B986-3F04A7C48D09}" srcOrd="4" destOrd="0" presId="urn:microsoft.com/office/officeart/2005/8/layout/arrow2"/>
    <dgm:cxn modelId="{3CD9B0C8-65A1-4C12-A77B-78B4194F7ED7}" type="presParOf" srcId="{796BEB00-2EBA-4568-ACFB-768F86BAA912}" destId="{4E9CB36C-6BC2-4118-A41D-7FC3AACCBFEC}" srcOrd="5"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D40DAF5-9377-4802-8477-1AACFFCB2B21}">
      <dsp:nvSpPr>
        <dsp:cNvPr id="0" name=""/>
        <dsp:cNvSpPr/>
      </dsp:nvSpPr>
      <dsp:spPr>
        <a:xfrm>
          <a:off x="885772" y="0"/>
          <a:ext cx="4343400" cy="3175000"/>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AB42CD-5D90-4BC2-890C-75DC67A3A36E}">
      <dsp:nvSpPr>
        <dsp:cNvPr id="0" name=""/>
        <dsp:cNvSpPr/>
      </dsp:nvSpPr>
      <dsp:spPr>
        <a:xfrm>
          <a:off x="1140178" y="2191385"/>
          <a:ext cx="132080" cy="132080"/>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469F43-D463-4E9B-8931-C82ADBC31096}">
      <dsp:nvSpPr>
        <dsp:cNvPr id="0" name=""/>
        <dsp:cNvSpPr/>
      </dsp:nvSpPr>
      <dsp:spPr>
        <a:xfrm>
          <a:off x="1276124" y="2107300"/>
          <a:ext cx="1183640" cy="917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986" tIns="0" rIns="0" bIns="0" numCol="1" spcCol="1270" anchor="t" anchorCtr="0">
          <a:noAutofit/>
        </a:bodyPr>
        <a:lstStyle/>
        <a:p>
          <a:pPr lvl="0" algn="l" defTabSz="1066800">
            <a:lnSpc>
              <a:spcPct val="90000"/>
            </a:lnSpc>
            <a:spcBef>
              <a:spcPct val="0"/>
            </a:spcBef>
            <a:spcAft>
              <a:spcPct val="35000"/>
            </a:spcAft>
          </a:pPr>
          <a:r>
            <a:rPr lang="en-US" sz="2400" kern="1200" dirty="0" smtClean="0"/>
            <a:t>BMC</a:t>
          </a:r>
          <a:endParaRPr lang="en-US" sz="3000" kern="1200" dirty="0"/>
        </a:p>
      </dsp:txBody>
      <dsp:txXfrm>
        <a:off x="1276124" y="2107300"/>
        <a:ext cx="1183640" cy="917575"/>
      </dsp:txXfrm>
    </dsp:sp>
    <dsp:sp modelId="{9B2C5F10-E5CB-48C7-9394-7EEB07D02A82}">
      <dsp:nvSpPr>
        <dsp:cNvPr id="0" name=""/>
        <dsp:cNvSpPr/>
      </dsp:nvSpPr>
      <dsp:spPr>
        <a:xfrm>
          <a:off x="2306038" y="1328419"/>
          <a:ext cx="238760" cy="238760"/>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05AC1B-52B4-41E9-810A-435B954BC010}">
      <dsp:nvSpPr>
        <dsp:cNvPr id="0" name=""/>
        <dsp:cNvSpPr/>
      </dsp:nvSpPr>
      <dsp:spPr>
        <a:xfrm>
          <a:off x="2540511" y="1180083"/>
          <a:ext cx="1219200" cy="172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514" tIns="0" rIns="0" bIns="0" numCol="1" spcCol="1270" anchor="t" anchorCtr="0">
          <a:noAutofit/>
        </a:bodyPr>
        <a:lstStyle/>
        <a:p>
          <a:pPr lvl="0" algn="l" defTabSz="1066800">
            <a:lnSpc>
              <a:spcPct val="90000"/>
            </a:lnSpc>
            <a:spcBef>
              <a:spcPct val="0"/>
            </a:spcBef>
            <a:spcAft>
              <a:spcPct val="35000"/>
            </a:spcAft>
          </a:pPr>
          <a:r>
            <a:rPr lang="en-US" sz="2400" kern="1200" dirty="0" err="1" smtClean="0"/>
            <a:t>pBMC</a:t>
          </a:r>
          <a:endParaRPr lang="en-US" sz="2400" kern="1200" dirty="0"/>
        </a:p>
        <a:p>
          <a:pPr marL="228600" lvl="1" indent="-228600" algn="l" defTabSz="889000">
            <a:lnSpc>
              <a:spcPct val="90000"/>
            </a:lnSpc>
            <a:spcBef>
              <a:spcPct val="0"/>
            </a:spcBef>
            <a:spcAft>
              <a:spcPct val="15000"/>
            </a:spcAft>
            <a:buChar char="••"/>
          </a:pPr>
          <a:r>
            <a:rPr lang="en-US" sz="2000" kern="1200" dirty="0" smtClean="0"/>
            <a:t>~ 4%</a:t>
          </a:r>
          <a:endParaRPr lang="en-US" sz="2000" kern="1200" dirty="0"/>
        </a:p>
      </dsp:txBody>
      <dsp:txXfrm>
        <a:off x="2540511" y="1180083"/>
        <a:ext cx="1219200" cy="1727200"/>
      </dsp:txXfrm>
    </dsp:sp>
    <dsp:sp modelId="{38019B65-C95A-4B12-B986-3F04A7C48D09}">
      <dsp:nvSpPr>
        <dsp:cNvPr id="0" name=""/>
        <dsp:cNvSpPr/>
      </dsp:nvSpPr>
      <dsp:spPr>
        <a:xfrm>
          <a:off x="3708118" y="803274"/>
          <a:ext cx="330200" cy="330200"/>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9CB36C-6BC2-4118-A41D-7FC3AACCBFEC}">
      <dsp:nvSpPr>
        <dsp:cNvPr id="0" name=""/>
        <dsp:cNvSpPr/>
      </dsp:nvSpPr>
      <dsp:spPr>
        <a:xfrm>
          <a:off x="3973467" y="674342"/>
          <a:ext cx="2566525" cy="2206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966" tIns="0" rIns="0" bIns="0" numCol="1" spcCol="1270" anchor="t" anchorCtr="0">
          <a:noAutofit/>
        </a:bodyPr>
        <a:lstStyle/>
        <a:p>
          <a:pPr lvl="0" algn="l" defTabSz="1066800">
            <a:lnSpc>
              <a:spcPct val="90000"/>
            </a:lnSpc>
            <a:spcBef>
              <a:spcPct val="0"/>
            </a:spcBef>
            <a:spcAft>
              <a:spcPct val="35000"/>
            </a:spcAft>
          </a:pPr>
          <a:r>
            <a:rPr lang="en-US" sz="2400" kern="1200" dirty="0" err="1" smtClean="0"/>
            <a:t>pBMC</a:t>
          </a:r>
          <a:r>
            <a:rPr lang="en-US" sz="2400" kern="1200" dirty="0" smtClean="0"/>
            <a:t> + RLE</a:t>
          </a:r>
          <a:endParaRPr lang="en-US" sz="2400" kern="1200" dirty="0"/>
        </a:p>
        <a:p>
          <a:pPr marL="228600" lvl="1" indent="-228600" algn="l" defTabSz="889000">
            <a:lnSpc>
              <a:spcPct val="90000"/>
            </a:lnSpc>
            <a:spcBef>
              <a:spcPct val="0"/>
            </a:spcBef>
            <a:spcAft>
              <a:spcPct val="15000"/>
            </a:spcAft>
            <a:buChar char="••"/>
          </a:pPr>
          <a:r>
            <a:rPr lang="en-US" sz="2000" kern="1200" dirty="0" smtClean="0"/>
            <a:t>~ 10%</a:t>
          </a:r>
          <a:endParaRPr lang="en-US" sz="2000" kern="1200" dirty="0"/>
        </a:p>
      </dsp:txBody>
      <dsp:txXfrm>
        <a:off x="3973467" y="674342"/>
        <a:ext cx="2566525" cy="2206625"/>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8BFC2F-D7C8-4EF5-8AB6-E08C45842240}" type="datetimeFigureOut">
              <a:rPr lang="en-US" smtClean="0"/>
              <a:t>11/13/2011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ABBD2D-07A4-4AA1-A616-408BD3DCFD6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noTextEdit="1"/>
          </p:cNvSpPr>
          <p:nvPr>
            <p:ph type="sldImg"/>
          </p:nvPr>
        </p:nvSpPr>
        <p:spPr>
          <a:xfrm>
            <a:off x="1143000" y="685800"/>
            <a:ext cx="4572000" cy="3429000"/>
          </a:xfrm>
          <a:ln/>
        </p:spPr>
      </p:sp>
      <p:sp>
        <p:nvSpPr>
          <p:cNvPr id="59395" name="Rectangle 3"/>
          <p:cNvSpPr>
            <a:spLocks noGrp="1" noChangeArrowheads="1"/>
          </p:cNvSpPr>
          <p:nvPr>
            <p:ph type="body" idx="1"/>
          </p:nvPr>
        </p:nvSpPr>
        <p:spPr>
          <a:xfrm>
            <a:off x="915021" y="4344144"/>
            <a:ext cx="5027959" cy="4113939"/>
          </a:xfrm>
          <a:noFill/>
          <a:ln/>
        </p:spPr>
        <p:txBody>
          <a:bodyPr/>
          <a:lstStyle/>
          <a:p>
            <a:r>
              <a:rPr lang="en-US" smtClean="0"/>
              <a:t>In a typical code compression methodology, the application program is compressed offline and placed in the memory. During execution a decompression unit is used to convert the compressed code to original instructions.</a:t>
            </a:r>
          </a:p>
          <a:p>
            <a:r>
              <a:rPr lang="en-US" smtClean="0"/>
              <a:t>The goal of the compression algorithm is to generate the best possible compressed code without affecting the decompression performance. The decompression engine needs to be very fast to ensure that it delivers required number of instructions to the processor without introducing any stalls.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B1EF78F-0FE2-43B0-A4C6-5C0F0588180F}" type="datetimeFigureOut">
              <a:rPr lang="en-US" smtClean="0"/>
              <a:pPr/>
              <a:t>11/13/2011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1391232-3970-4447-B403-DD437DE1ED0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B1EF78F-0FE2-43B0-A4C6-5C0F0588180F}" type="datetimeFigureOut">
              <a:rPr lang="en-US" smtClean="0"/>
              <a:pPr/>
              <a:t>11/13/2011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391232-3970-4447-B403-DD437DE1ED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B1EF78F-0FE2-43B0-A4C6-5C0F0588180F}" type="datetimeFigureOut">
              <a:rPr lang="en-US" smtClean="0"/>
              <a:pPr/>
              <a:t>11/13/2011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391232-3970-4447-B403-DD437DE1ED0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0"/>
            <a:ext cx="9144000" cy="78105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152400" y="1143000"/>
            <a:ext cx="4419600" cy="2781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24400" y="1143000"/>
            <a:ext cx="4419600" cy="2781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152400" y="4076700"/>
            <a:ext cx="4419600" cy="2781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24400" y="4076700"/>
            <a:ext cx="4419600" cy="2781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a:xfrm>
            <a:off x="3124200" y="6477000"/>
            <a:ext cx="2895600" cy="381000"/>
          </a:xfrm>
          <a:prstGeom prst="rect">
            <a:avLst/>
          </a:prstGeom>
        </p:spPr>
        <p:txBody>
          <a:bodyPr/>
          <a:lstStyle>
            <a:lvl1pPr>
              <a:defRPr>
                <a:latin typeface="Arial" pitchFamily="34" charset="0"/>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B1EF78F-0FE2-43B0-A4C6-5C0F0588180F}" type="datetimeFigureOut">
              <a:rPr lang="en-US" smtClean="0"/>
              <a:pPr/>
              <a:t>11/13/2011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391232-3970-4447-B403-DD437DE1ED0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B1EF78F-0FE2-43B0-A4C6-5C0F0588180F}" type="datetimeFigureOut">
              <a:rPr lang="en-US" smtClean="0"/>
              <a:pPr/>
              <a:t>11/13/2011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391232-3970-4447-B403-DD437DE1ED0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B1EF78F-0FE2-43B0-A4C6-5C0F0588180F}" type="datetimeFigureOut">
              <a:rPr lang="en-US" smtClean="0"/>
              <a:pPr/>
              <a:t>11/13/2011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1391232-3970-4447-B403-DD437DE1ED0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B1EF78F-0FE2-43B0-A4C6-5C0F0588180F}" type="datetimeFigureOut">
              <a:rPr lang="en-US" smtClean="0"/>
              <a:pPr/>
              <a:t>11/13/2011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1391232-3970-4447-B403-DD437DE1ED0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B1EF78F-0FE2-43B0-A4C6-5C0F0588180F}" type="datetimeFigureOut">
              <a:rPr lang="en-US" smtClean="0"/>
              <a:pPr/>
              <a:t>11/13/2011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1391232-3970-4447-B403-DD437DE1ED0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B1EF78F-0FE2-43B0-A4C6-5C0F0588180F}" type="datetimeFigureOut">
              <a:rPr lang="en-US" smtClean="0"/>
              <a:pPr/>
              <a:t>11/13/2011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1391232-3970-4447-B403-DD437DE1ED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B1EF78F-0FE2-43B0-A4C6-5C0F0588180F}" type="datetimeFigureOut">
              <a:rPr lang="en-US" smtClean="0"/>
              <a:pPr/>
              <a:t>11/13/2011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1391232-3970-4447-B403-DD437DE1ED0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B1EF78F-0FE2-43B0-A4C6-5C0F0588180F}" type="datetimeFigureOut">
              <a:rPr lang="en-US" smtClean="0"/>
              <a:pPr/>
              <a:t>11/13/2011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1391232-3970-4447-B403-DD437DE1ED0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B1EF78F-0FE2-43B0-A4C6-5C0F0588180F}" type="datetimeFigureOut">
              <a:rPr lang="en-US" smtClean="0"/>
              <a:pPr/>
              <a:t>11/13/2011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1391232-3970-4447-B403-DD437DE1ED0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3600" dirty="0" smtClean="0"/>
              <a:t>Decoding-Aware Compression of FPGA </a:t>
            </a:r>
            <a:r>
              <a:rPr lang="en-US" sz="3600" dirty="0" err="1" smtClean="0"/>
              <a:t>Bitstream</a:t>
            </a:r>
            <a:endParaRPr lang="en-US" dirty="0"/>
          </a:p>
        </p:txBody>
      </p:sp>
      <p:sp>
        <p:nvSpPr>
          <p:cNvPr id="5" name="Subtitle 4"/>
          <p:cNvSpPr>
            <a:spLocks noGrp="1"/>
          </p:cNvSpPr>
          <p:nvPr>
            <p:ph type="subTitle" idx="1"/>
          </p:nvPr>
        </p:nvSpPr>
        <p:spPr/>
        <p:txBody>
          <a:bodyPr>
            <a:normAutofit lnSpcReduction="10000"/>
          </a:bodyPr>
          <a:lstStyle/>
          <a:p>
            <a:r>
              <a:rPr lang="en-US" dirty="0" err="1" smtClean="0"/>
              <a:t>Xiaoke</a:t>
            </a:r>
            <a:r>
              <a:rPr lang="en-US" dirty="0" smtClean="0"/>
              <a:t> Qin, Member, IEEE </a:t>
            </a:r>
            <a:r>
              <a:rPr lang="en-US" dirty="0" err="1" smtClean="0"/>
              <a:t>Chetan</a:t>
            </a:r>
            <a:r>
              <a:rPr lang="en-US" dirty="0" smtClean="0"/>
              <a:t> Murthy, and </a:t>
            </a:r>
            <a:r>
              <a:rPr lang="en-US" dirty="0" err="1" smtClean="0"/>
              <a:t>Prabhat</a:t>
            </a:r>
            <a:r>
              <a:rPr lang="en-US" dirty="0" smtClean="0"/>
              <a:t> </a:t>
            </a:r>
            <a:r>
              <a:rPr lang="en-US" dirty="0" err="1" smtClean="0"/>
              <a:t>Mishra</a:t>
            </a:r>
            <a:r>
              <a:rPr lang="en-US" dirty="0" smtClean="0"/>
              <a:t>, Senior Member, IEEE</a:t>
            </a:r>
          </a:p>
          <a:p>
            <a:r>
              <a:rPr lang="en-US" i="1" baseline="-25000" dirty="0" smtClean="0"/>
              <a:t>IEEE Transactions in VLSI Systems, March 2011</a:t>
            </a:r>
            <a:endParaRPr lang="en-US" i="1" baseline="-25000" dirty="0"/>
          </a:p>
        </p:txBody>
      </p:sp>
      <p:sp>
        <p:nvSpPr>
          <p:cNvPr id="6" name="TextBox 5"/>
          <p:cNvSpPr txBox="1"/>
          <p:nvPr/>
        </p:nvSpPr>
        <p:spPr>
          <a:xfrm>
            <a:off x="533400" y="5257800"/>
            <a:ext cx="2667000" cy="646331"/>
          </a:xfrm>
          <a:prstGeom prst="rect">
            <a:avLst/>
          </a:prstGeom>
          <a:noFill/>
        </p:spPr>
        <p:txBody>
          <a:bodyPr wrap="square" rtlCol="0">
            <a:spAutoFit/>
          </a:bodyPr>
          <a:lstStyle/>
          <a:p>
            <a:r>
              <a:rPr lang="en-US" dirty="0" smtClean="0"/>
              <a:t>Presented by:</a:t>
            </a:r>
          </a:p>
          <a:p>
            <a:r>
              <a:rPr lang="en-US" dirty="0" err="1" smtClean="0"/>
              <a:t>Sidhartha</a:t>
            </a:r>
            <a:r>
              <a:rPr lang="en-US" dirty="0" smtClean="0"/>
              <a:t> </a:t>
            </a:r>
            <a:r>
              <a:rPr lang="en-US" dirty="0" err="1" smtClean="0"/>
              <a:t>Agrawal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total number of unused bits Nw is less than (log</a:t>
            </a:r>
            <a:r>
              <a:rPr lang="en-US" baseline="-25000" dirty="0" smtClean="0"/>
              <a:t>2</a:t>
            </a:r>
            <a:r>
              <a:rPr lang="en-US" dirty="0" smtClean="0"/>
              <a:t>b + 2) * b</a:t>
            </a:r>
          </a:p>
          <a:p>
            <a:r>
              <a:rPr lang="en-US" dirty="0" smtClean="0"/>
              <a:t>b is the memory bandwidth,</a:t>
            </a:r>
          </a:p>
          <a:p>
            <a:r>
              <a:rPr lang="en-US" dirty="0" smtClean="0"/>
              <a:t>For b = 8</a:t>
            </a:r>
          </a:p>
          <a:p>
            <a:pPr lvl="1"/>
            <a:r>
              <a:rPr lang="en-US" dirty="0" smtClean="0"/>
              <a:t>N</a:t>
            </a:r>
            <a:r>
              <a:rPr lang="en-US" baseline="-25000" dirty="0" smtClean="0"/>
              <a:t>w</a:t>
            </a:r>
            <a:r>
              <a:rPr lang="en-US" dirty="0" smtClean="0"/>
              <a:t> = 40</a:t>
            </a:r>
            <a:endParaRPr lang="en-US" dirty="0"/>
          </a:p>
        </p:txBody>
      </p:sp>
      <p:sp>
        <p:nvSpPr>
          <p:cNvPr id="3" name="Title 2"/>
          <p:cNvSpPr>
            <a:spLocks noGrp="1"/>
          </p:cNvSpPr>
          <p:nvPr>
            <p:ph type="title"/>
          </p:nvPr>
        </p:nvSpPr>
        <p:spPr/>
        <p:txBody>
          <a:bodyPr/>
          <a:lstStyle/>
          <a:p>
            <a:r>
              <a:rPr lang="en-US" dirty="0" smtClean="0"/>
              <a:t>Theorem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Decompression Engine (Revisited)</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228600" y="1066800"/>
            <a:ext cx="8634086" cy="5410200"/>
          </a:xfrm>
          <a:prstGeom prst="rect">
            <a:avLst/>
          </a:prstGeom>
          <a:noFill/>
          <a:ln w="9525">
            <a:noFill/>
            <a:miter lim="800000"/>
            <a:headEnd/>
            <a:tailEnd/>
          </a:ln>
        </p:spPr>
      </p:pic>
      <p:sp>
        <p:nvSpPr>
          <p:cNvPr id="8" name="Rectangle 7"/>
          <p:cNvSpPr/>
          <p:nvPr/>
        </p:nvSpPr>
        <p:spPr>
          <a:xfrm>
            <a:off x="5029200" y="1676400"/>
            <a:ext cx="2209800" cy="2743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676400" y="2133600"/>
            <a:ext cx="3352800" cy="1143000"/>
          </a:xfrm>
          <a:prstGeom prst="rect">
            <a:avLst/>
          </a:prstGeom>
          <a:noFill/>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 name="Line Callout 2 9"/>
          <p:cNvSpPr/>
          <p:nvPr/>
        </p:nvSpPr>
        <p:spPr>
          <a:xfrm>
            <a:off x="7696200" y="457200"/>
            <a:ext cx="1447800" cy="685800"/>
          </a:xfrm>
          <a:prstGeom prst="borderCallout2">
            <a:avLst>
              <a:gd name="adj1" fmla="val 16898"/>
              <a:gd name="adj2" fmla="val -2193"/>
              <a:gd name="adj3" fmla="val 18750"/>
              <a:gd name="adj4" fmla="val -16667"/>
              <a:gd name="adj5" fmla="val 177315"/>
              <a:gd name="adj6" fmla="val -4052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New</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bg/>
                                          </p:spTgt>
                                        </p:tgtEl>
                                        <p:attrNameLst>
                                          <p:attrName>style.visibility</p:attrName>
                                        </p:attrNameLst>
                                      </p:cBhvr>
                                      <p:to>
                                        <p:strVal val="visible"/>
                                      </p:to>
                                    </p:set>
                                    <p:anim calcmode="lin" valueType="num">
                                      <p:cBhvr additive="base">
                                        <p:cTn id="17" dur="500" fill="hold"/>
                                        <p:tgtEl>
                                          <p:spTgt spid="10">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bg/>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anim calcmode="lin" valueType="num">
                                      <p:cBhvr additive="base">
                                        <p:cTn id="2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build="allAtOnce"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Bit mask based Compression (BMC)</a:t>
            </a:r>
          </a:p>
          <a:p>
            <a:r>
              <a:rPr lang="en-US" dirty="0" smtClean="0"/>
              <a:t>BMC with new dictionary selection (</a:t>
            </a:r>
            <a:r>
              <a:rPr lang="en-US" dirty="0" err="1" smtClean="0"/>
              <a:t>pBMC</a:t>
            </a:r>
            <a:r>
              <a:rPr lang="en-US" dirty="0" smtClean="0"/>
              <a:t>)</a:t>
            </a:r>
          </a:p>
          <a:p>
            <a:r>
              <a:rPr lang="en-US" dirty="0" err="1" smtClean="0"/>
              <a:t>pBMC</a:t>
            </a:r>
            <a:r>
              <a:rPr lang="en-US" dirty="0" smtClean="0"/>
              <a:t> with RLE</a:t>
            </a:r>
            <a:endParaRPr lang="en-US" dirty="0"/>
          </a:p>
        </p:txBody>
      </p:sp>
      <p:sp>
        <p:nvSpPr>
          <p:cNvPr id="3" name="Title 2"/>
          <p:cNvSpPr>
            <a:spLocks noGrp="1"/>
          </p:cNvSpPr>
          <p:nvPr>
            <p:ph type="title"/>
          </p:nvPr>
        </p:nvSpPr>
        <p:spPr/>
        <p:txBody>
          <a:bodyPr/>
          <a:lstStyle/>
          <a:p>
            <a:r>
              <a:rPr lang="en-US" dirty="0" smtClean="0"/>
              <a:t>Overall Efficiency	</a:t>
            </a:r>
            <a:endParaRPr lang="en-US" dirty="0"/>
          </a:p>
        </p:txBody>
      </p:sp>
      <p:graphicFrame>
        <p:nvGraphicFramePr>
          <p:cNvPr id="4" name="Diagram 3"/>
          <p:cNvGraphicFramePr/>
          <p:nvPr/>
        </p:nvGraphicFramePr>
        <p:xfrm>
          <a:off x="1524000" y="2286000"/>
          <a:ext cx="6629400" cy="317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1D40DAF5-9377-4802-8477-1AACFFCB2B21}"/>
                                            </p:graphicEl>
                                          </p:spTgt>
                                        </p:tgtEl>
                                        <p:attrNameLst>
                                          <p:attrName>style.visibility</p:attrName>
                                        </p:attrNameLst>
                                      </p:cBhvr>
                                      <p:to>
                                        <p:strVal val="visible"/>
                                      </p:to>
                                    </p:set>
                                    <p:anim calcmode="lin" valueType="num">
                                      <p:cBhvr additive="base">
                                        <p:cTn id="7" dur="500" fill="hold"/>
                                        <p:tgtEl>
                                          <p:spTgt spid="4">
                                            <p:graphicEl>
                                              <a:dgm id="{1D40DAF5-9377-4802-8477-1AACFFCB2B21}"/>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1D40DAF5-9377-4802-8477-1AACFFCB2B21}"/>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39AB42CD-5D90-4BC2-890C-75DC67A3A36E}"/>
                                            </p:graphicEl>
                                          </p:spTgt>
                                        </p:tgtEl>
                                        <p:attrNameLst>
                                          <p:attrName>style.visibility</p:attrName>
                                        </p:attrNameLst>
                                      </p:cBhvr>
                                      <p:to>
                                        <p:strVal val="visible"/>
                                      </p:to>
                                    </p:set>
                                    <p:anim calcmode="lin" valueType="num">
                                      <p:cBhvr additive="base">
                                        <p:cTn id="13" dur="500" fill="hold"/>
                                        <p:tgtEl>
                                          <p:spTgt spid="4">
                                            <p:graphicEl>
                                              <a:dgm id="{39AB42CD-5D90-4BC2-890C-75DC67A3A36E}"/>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39AB42CD-5D90-4BC2-890C-75DC67A3A36E}"/>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graphicEl>
                                              <a:dgm id="{B2469F43-D463-4E9B-8931-C82ADBC31096}"/>
                                            </p:graphicEl>
                                          </p:spTgt>
                                        </p:tgtEl>
                                        <p:attrNameLst>
                                          <p:attrName>style.visibility</p:attrName>
                                        </p:attrNameLst>
                                      </p:cBhvr>
                                      <p:to>
                                        <p:strVal val="visible"/>
                                      </p:to>
                                    </p:set>
                                    <p:anim calcmode="lin" valueType="num">
                                      <p:cBhvr additive="base">
                                        <p:cTn id="17" dur="500" fill="hold"/>
                                        <p:tgtEl>
                                          <p:spTgt spid="4">
                                            <p:graphicEl>
                                              <a:dgm id="{B2469F43-D463-4E9B-8931-C82ADBC31096}"/>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graphicEl>
                                              <a:dgm id="{B2469F43-D463-4E9B-8931-C82ADBC31096}"/>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graphicEl>
                                              <a:dgm id="{9B2C5F10-E5CB-48C7-9394-7EEB07D02A82}"/>
                                            </p:graphicEl>
                                          </p:spTgt>
                                        </p:tgtEl>
                                        <p:attrNameLst>
                                          <p:attrName>style.visibility</p:attrName>
                                        </p:attrNameLst>
                                      </p:cBhvr>
                                      <p:to>
                                        <p:strVal val="visible"/>
                                      </p:to>
                                    </p:set>
                                    <p:anim calcmode="lin" valueType="num">
                                      <p:cBhvr additive="base">
                                        <p:cTn id="23" dur="500" fill="hold"/>
                                        <p:tgtEl>
                                          <p:spTgt spid="4">
                                            <p:graphicEl>
                                              <a:dgm id="{9B2C5F10-E5CB-48C7-9394-7EEB07D02A82}"/>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graphicEl>
                                              <a:dgm id="{9B2C5F10-E5CB-48C7-9394-7EEB07D02A82}"/>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graphicEl>
                                              <a:dgm id="{FC05AC1B-52B4-41E9-810A-435B954BC010}"/>
                                            </p:graphicEl>
                                          </p:spTgt>
                                        </p:tgtEl>
                                        <p:attrNameLst>
                                          <p:attrName>style.visibility</p:attrName>
                                        </p:attrNameLst>
                                      </p:cBhvr>
                                      <p:to>
                                        <p:strVal val="visible"/>
                                      </p:to>
                                    </p:set>
                                    <p:anim calcmode="lin" valueType="num">
                                      <p:cBhvr additive="base">
                                        <p:cTn id="27" dur="500" fill="hold"/>
                                        <p:tgtEl>
                                          <p:spTgt spid="4">
                                            <p:graphicEl>
                                              <a:dgm id="{FC05AC1B-52B4-41E9-810A-435B954BC010}"/>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graphicEl>
                                              <a:dgm id="{FC05AC1B-52B4-41E9-810A-435B954BC010}"/>
                                            </p:graphic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
                                            <p:graphicEl>
                                              <a:dgm id="{38019B65-C95A-4B12-B986-3F04A7C48D09}"/>
                                            </p:graphicEl>
                                          </p:spTgt>
                                        </p:tgtEl>
                                        <p:attrNameLst>
                                          <p:attrName>style.visibility</p:attrName>
                                        </p:attrNameLst>
                                      </p:cBhvr>
                                      <p:to>
                                        <p:strVal val="visible"/>
                                      </p:to>
                                    </p:set>
                                    <p:anim calcmode="lin" valueType="num">
                                      <p:cBhvr additive="base">
                                        <p:cTn id="33" dur="500" fill="hold"/>
                                        <p:tgtEl>
                                          <p:spTgt spid="4">
                                            <p:graphicEl>
                                              <a:dgm id="{38019B65-C95A-4B12-B986-3F04A7C48D09}"/>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graphicEl>
                                              <a:dgm id="{38019B65-C95A-4B12-B986-3F04A7C48D09}"/>
                                            </p:graphic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4">
                                            <p:graphicEl>
                                              <a:dgm id="{4E9CB36C-6BC2-4118-A41D-7FC3AACCBFEC}"/>
                                            </p:graphicEl>
                                          </p:spTgt>
                                        </p:tgtEl>
                                        <p:attrNameLst>
                                          <p:attrName>style.visibility</p:attrName>
                                        </p:attrNameLst>
                                      </p:cBhvr>
                                      <p:to>
                                        <p:strVal val="visible"/>
                                      </p:to>
                                    </p:set>
                                    <p:anim calcmode="lin" valueType="num">
                                      <p:cBhvr additive="base">
                                        <p:cTn id="37" dur="500" fill="hold"/>
                                        <p:tgtEl>
                                          <p:spTgt spid="4">
                                            <p:graphicEl>
                                              <a:dgm id="{4E9CB36C-6BC2-4118-A41D-7FC3AACCBFEC}"/>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graphicEl>
                                              <a:dgm id="{4E9CB36C-6BC2-4118-A41D-7FC3AACCBFEC}"/>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Decompression Aware Code Placement</a:t>
            </a:r>
          </a:p>
          <a:p>
            <a:r>
              <a:rPr lang="en-US" dirty="0" smtClean="0"/>
              <a:t>Use of RLE and BMC</a:t>
            </a:r>
          </a:p>
          <a:p>
            <a:endParaRPr lang="en-US" dirty="0" smtClean="0"/>
          </a:p>
          <a:p>
            <a:r>
              <a:rPr lang="en-US" dirty="0" smtClean="0"/>
              <a:t>Comments</a:t>
            </a:r>
          </a:p>
          <a:p>
            <a:pPr lvl="1"/>
            <a:r>
              <a:rPr lang="en-US" dirty="0" smtClean="0"/>
              <a:t>Very Comprehensive Paper(s)</a:t>
            </a:r>
          </a:p>
          <a:p>
            <a:pPr lvl="1"/>
            <a:endParaRPr lang="en-US" dirty="0" smtClean="0"/>
          </a:p>
          <a:p>
            <a:r>
              <a:rPr lang="en-US" dirty="0" smtClean="0"/>
              <a:t>Questions </a:t>
            </a:r>
          </a:p>
          <a:p>
            <a:pPr lvl="1"/>
            <a:r>
              <a:rPr lang="en-US" smtClean="0"/>
              <a:t>???</a:t>
            </a:r>
            <a:endParaRPr lang="en-US" dirty="0"/>
          </a:p>
        </p:txBody>
      </p:sp>
      <p:sp>
        <p:nvSpPr>
          <p:cNvPr id="3" name="Title 2"/>
          <p:cNvSpPr>
            <a:spLocks noGrp="1"/>
          </p:cNvSpPr>
          <p:nvPr>
            <p:ph type="title"/>
          </p:nvPr>
        </p:nvSpPr>
        <p:spPr/>
        <p:txBody>
          <a:bodyPr/>
          <a:lstStyle/>
          <a:p>
            <a:r>
              <a:rPr lang="en-US" dirty="0" smtClean="0"/>
              <a:t>Conclusion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Backgrounds Info (Quickly)</a:t>
            </a:r>
          </a:p>
          <a:p>
            <a:r>
              <a:rPr lang="en-US" dirty="0" smtClean="0"/>
              <a:t>Previous Work</a:t>
            </a:r>
          </a:p>
          <a:p>
            <a:r>
              <a:rPr lang="en-US" dirty="0" smtClean="0"/>
              <a:t>Major Contribution by present work</a:t>
            </a:r>
          </a:p>
          <a:p>
            <a:pPr lvl="1"/>
            <a:r>
              <a:rPr lang="en-US" dirty="0" smtClean="0"/>
              <a:t>Smart Placement</a:t>
            </a:r>
          </a:p>
          <a:p>
            <a:pPr lvl="1"/>
            <a:r>
              <a:rPr lang="en-US" dirty="0" smtClean="0"/>
              <a:t>Fast decompression for VLC</a:t>
            </a:r>
          </a:p>
          <a:p>
            <a:pPr lvl="1"/>
            <a:r>
              <a:rPr lang="en-US" dirty="0" smtClean="0"/>
              <a:t>Combine RLC and bit-mask based coding</a:t>
            </a:r>
          </a:p>
          <a:p>
            <a:r>
              <a:rPr lang="en-US" dirty="0" smtClean="0"/>
              <a:t>Results</a:t>
            </a:r>
          </a:p>
          <a:p>
            <a:r>
              <a:rPr lang="en-US" dirty="0" smtClean="0"/>
              <a:t>Conclusion</a:t>
            </a:r>
          </a:p>
          <a:p>
            <a:r>
              <a:rPr lang="en-US" dirty="0" smtClean="0"/>
              <a:t>Question</a:t>
            </a:r>
          </a:p>
          <a:p>
            <a:endParaRPr lang="en-US" dirty="0"/>
          </a:p>
        </p:txBody>
      </p:sp>
      <p:sp>
        <p:nvSpPr>
          <p:cNvPr id="3" name="Title 2"/>
          <p:cNvSpPr>
            <a:spLocks noGrp="1"/>
          </p:cNvSpPr>
          <p:nvPr>
            <p:ph type="title"/>
          </p:nvPr>
        </p:nvSpPr>
        <p:spPr/>
        <p:txBody>
          <a:bodyPr>
            <a:normAutofit/>
          </a:bodyPr>
          <a:lstStyle/>
          <a:p>
            <a:r>
              <a:rPr lang="en-US" dirty="0" smtClean="0"/>
              <a:t>Agenda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228600" y="4572000"/>
            <a:ext cx="8686800" cy="2133600"/>
          </a:xfrm>
          <a:prstGeom prst="rect">
            <a:avLst/>
          </a:prstGeom>
          <a:solidFill>
            <a:srgbClr val="FFCC00">
              <a:alpha val="25098"/>
            </a:srgbClr>
          </a:solidFill>
          <a:ln w="38100">
            <a:solidFill>
              <a:schemeClr val="tx1"/>
            </a:solidFill>
            <a:prstDash val="sysDot"/>
            <a:miter lim="800000"/>
            <a:headEnd/>
            <a:tailEnd/>
          </a:ln>
        </p:spPr>
        <p:txBody>
          <a:bodyPr wrap="none" anchor="ctr"/>
          <a:lstStyle/>
          <a:p>
            <a:endParaRPr lang="en-US"/>
          </a:p>
        </p:txBody>
      </p:sp>
      <p:sp>
        <p:nvSpPr>
          <p:cNvPr id="13315" name="Rectangle 3"/>
          <p:cNvSpPr>
            <a:spLocks noGrp="1" noChangeArrowheads="1"/>
          </p:cNvSpPr>
          <p:nvPr>
            <p:ph type="title" idx="4294967295"/>
          </p:nvPr>
        </p:nvSpPr>
        <p:spPr/>
        <p:txBody>
          <a:bodyPr/>
          <a:lstStyle/>
          <a:p>
            <a:r>
              <a:rPr lang="en-US" dirty="0" smtClean="0"/>
              <a:t>Code </a:t>
            </a:r>
            <a:r>
              <a:rPr lang="en-US" dirty="0" smtClean="0"/>
              <a:t>Compression Overview</a:t>
            </a:r>
            <a:endParaRPr lang="en-US" dirty="0" smtClean="0"/>
          </a:p>
        </p:txBody>
      </p:sp>
      <p:sp>
        <p:nvSpPr>
          <p:cNvPr id="145412" name="Rectangle 4"/>
          <p:cNvSpPr>
            <a:spLocks noChangeArrowheads="1"/>
          </p:cNvSpPr>
          <p:nvPr/>
        </p:nvSpPr>
        <p:spPr bwMode="auto">
          <a:xfrm>
            <a:off x="6477000" y="4991100"/>
            <a:ext cx="2057400" cy="1295400"/>
          </a:xfrm>
          <a:prstGeom prst="rect">
            <a:avLst/>
          </a:prstGeom>
          <a:solidFill>
            <a:schemeClr val="hlink"/>
          </a:solidFill>
          <a:ln w="9525">
            <a:solidFill>
              <a:schemeClr val="tx1"/>
            </a:solidFill>
            <a:miter lim="800000"/>
            <a:headEnd/>
            <a:tailEnd/>
          </a:ln>
        </p:spPr>
        <p:txBody>
          <a:bodyPr wrap="none" anchor="ctr"/>
          <a:lstStyle/>
          <a:p>
            <a:pPr algn="ctr" eaLnBrk="1" hangingPunct="1"/>
            <a:r>
              <a:rPr lang="en-US" sz="1800" b="0">
                <a:solidFill>
                  <a:schemeClr val="tx1"/>
                </a:solidFill>
              </a:rPr>
              <a:t>Compressed Code</a:t>
            </a:r>
          </a:p>
          <a:p>
            <a:pPr algn="ctr" eaLnBrk="1" hangingPunct="1"/>
            <a:r>
              <a:rPr lang="en-US" sz="1800" b="0">
                <a:solidFill>
                  <a:schemeClr val="tx1"/>
                </a:solidFill>
              </a:rPr>
              <a:t>(Memory)</a:t>
            </a:r>
          </a:p>
        </p:txBody>
      </p:sp>
      <p:sp>
        <p:nvSpPr>
          <p:cNvPr id="145413" name="Oval 5"/>
          <p:cNvSpPr>
            <a:spLocks noChangeArrowheads="1"/>
          </p:cNvSpPr>
          <p:nvPr/>
        </p:nvSpPr>
        <p:spPr bwMode="auto">
          <a:xfrm>
            <a:off x="3352800" y="5029200"/>
            <a:ext cx="2362200" cy="1219200"/>
          </a:xfrm>
          <a:prstGeom prst="ellipse">
            <a:avLst/>
          </a:prstGeom>
          <a:solidFill>
            <a:srgbClr val="FFFF99"/>
          </a:solidFill>
          <a:ln w="9525">
            <a:solidFill>
              <a:schemeClr val="tx1"/>
            </a:solidFill>
            <a:round/>
            <a:headEnd/>
            <a:tailEnd/>
          </a:ln>
        </p:spPr>
        <p:txBody>
          <a:bodyPr wrap="none" anchor="ctr"/>
          <a:lstStyle/>
          <a:p>
            <a:pPr algn="ctr" eaLnBrk="1" hangingPunct="1"/>
            <a:r>
              <a:rPr lang="en-US" sz="1800" b="0">
                <a:solidFill>
                  <a:schemeClr val="tx1"/>
                </a:solidFill>
              </a:rPr>
              <a:t>Decompression</a:t>
            </a:r>
          </a:p>
          <a:p>
            <a:pPr algn="ctr" eaLnBrk="1" hangingPunct="1"/>
            <a:r>
              <a:rPr lang="en-US" sz="1800" b="0">
                <a:solidFill>
                  <a:schemeClr val="tx1"/>
                </a:solidFill>
              </a:rPr>
              <a:t>Engine</a:t>
            </a:r>
          </a:p>
        </p:txBody>
      </p:sp>
      <p:sp>
        <p:nvSpPr>
          <p:cNvPr id="145414" name="Rectangle 6"/>
          <p:cNvSpPr>
            <a:spLocks noChangeArrowheads="1"/>
          </p:cNvSpPr>
          <p:nvPr/>
        </p:nvSpPr>
        <p:spPr bwMode="auto">
          <a:xfrm>
            <a:off x="533400" y="4965700"/>
            <a:ext cx="2209800" cy="1346200"/>
          </a:xfrm>
          <a:prstGeom prst="rect">
            <a:avLst/>
          </a:prstGeom>
          <a:solidFill>
            <a:schemeClr val="hlink"/>
          </a:solidFill>
          <a:ln w="9525">
            <a:solidFill>
              <a:schemeClr val="tx1"/>
            </a:solidFill>
            <a:miter lim="800000"/>
            <a:headEnd/>
            <a:tailEnd/>
          </a:ln>
        </p:spPr>
        <p:txBody>
          <a:bodyPr wrap="none" anchor="ctr"/>
          <a:lstStyle/>
          <a:p>
            <a:pPr algn="ctr" eaLnBrk="1" hangingPunct="1"/>
            <a:r>
              <a:rPr lang="en-US" sz="1800" b="0">
                <a:solidFill>
                  <a:schemeClr val="tx1"/>
                </a:solidFill>
              </a:rPr>
              <a:t>Processor</a:t>
            </a:r>
          </a:p>
          <a:p>
            <a:pPr algn="ctr" eaLnBrk="1" hangingPunct="1"/>
            <a:r>
              <a:rPr lang="en-US" sz="1800" b="0">
                <a:solidFill>
                  <a:schemeClr val="tx1"/>
                </a:solidFill>
              </a:rPr>
              <a:t>(Fetch and Execute)</a:t>
            </a:r>
          </a:p>
        </p:txBody>
      </p:sp>
      <p:sp>
        <p:nvSpPr>
          <p:cNvPr id="13319" name="Rectangle 7"/>
          <p:cNvSpPr>
            <a:spLocks noChangeArrowheads="1"/>
          </p:cNvSpPr>
          <p:nvPr/>
        </p:nvSpPr>
        <p:spPr bwMode="auto">
          <a:xfrm>
            <a:off x="228600" y="1577975"/>
            <a:ext cx="8686800" cy="2133600"/>
          </a:xfrm>
          <a:prstGeom prst="rect">
            <a:avLst/>
          </a:prstGeom>
          <a:solidFill>
            <a:schemeClr val="accent1">
              <a:alpha val="25098"/>
            </a:schemeClr>
          </a:solidFill>
          <a:ln w="38100">
            <a:solidFill>
              <a:schemeClr val="tx1"/>
            </a:solidFill>
            <a:prstDash val="sysDot"/>
            <a:miter lim="800000"/>
            <a:headEnd/>
            <a:tailEnd/>
          </a:ln>
        </p:spPr>
        <p:txBody>
          <a:bodyPr wrap="none" anchor="ctr"/>
          <a:lstStyle/>
          <a:p>
            <a:endParaRPr lang="en-US"/>
          </a:p>
        </p:txBody>
      </p:sp>
      <p:sp>
        <p:nvSpPr>
          <p:cNvPr id="13320" name="Rectangle 8"/>
          <p:cNvSpPr>
            <a:spLocks noChangeArrowheads="1"/>
          </p:cNvSpPr>
          <p:nvPr/>
        </p:nvSpPr>
        <p:spPr bwMode="auto">
          <a:xfrm>
            <a:off x="533400" y="2022475"/>
            <a:ext cx="2362200" cy="1371600"/>
          </a:xfrm>
          <a:prstGeom prst="rect">
            <a:avLst/>
          </a:prstGeom>
          <a:solidFill>
            <a:schemeClr val="hlink"/>
          </a:solidFill>
          <a:ln w="9525">
            <a:solidFill>
              <a:schemeClr val="tx1"/>
            </a:solidFill>
            <a:miter lim="800000"/>
            <a:headEnd/>
            <a:tailEnd/>
          </a:ln>
        </p:spPr>
        <p:txBody>
          <a:bodyPr wrap="none" anchor="ctr"/>
          <a:lstStyle/>
          <a:p>
            <a:pPr algn="ctr" eaLnBrk="1" hangingPunct="1"/>
            <a:r>
              <a:rPr lang="en-US" sz="1800" b="0">
                <a:solidFill>
                  <a:schemeClr val="tx1"/>
                </a:solidFill>
              </a:rPr>
              <a:t>Application Program </a:t>
            </a:r>
          </a:p>
          <a:p>
            <a:pPr algn="ctr" eaLnBrk="1" hangingPunct="1"/>
            <a:r>
              <a:rPr lang="en-US" sz="1800" b="0">
                <a:solidFill>
                  <a:schemeClr val="tx1"/>
                </a:solidFill>
              </a:rPr>
              <a:t>(Binary)</a:t>
            </a:r>
          </a:p>
        </p:txBody>
      </p:sp>
      <p:sp>
        <p:nvSpPr>
          <p:cNvPr id="145417" name="Oval 9"/>
          <p:cNvSpPr>
            <a:spLocks noChangeArrowheads="1"/>
          </p:cNvSpPr>
          <p:nvPr/>
        </p:nvSpPr>
        <p:spPr bwMode="auto">
          <a:xfrm>
            <a:off x="4267200" y="2098675"/>
            <a:ext cx="2362200" cy="1219200"/>
          </a:xfrm>
          <a:prstGeom prst="ellipse">
            <a:avLst/>
          </a:prstGeom>
          <a:solidFill>
            <a:srgbClr val="FFCC99"/>
          </a:solidFill>
          <a:ln w="9525">
            <a:solidFill>
              <a:schemeClr val="tx1"/>
            </a:solidFill>
            <a:round/>
            <a:headEnd/>
            <a:tailEnd/>
          </a:ln>
        </p:spPr>
        <p:txBody>
          <a:bodyPr wrap="none" anchor="ctr"/>
          <a:lstStyle/>
          <a:p>
            <a:pPr algn="ctr" eaLnBrk="1" hangingPunct="1"/>
            <a:r>
              <a:rPr lang="en-US" sz="1800" b="0">
                <a:solidFill>
                  <a:schemeClr val="tx1"/>
                </a:solidFill>
              </a:rPr>
              <a:t>Compression</a:t>
            </a:r>
          </a:p>
          <a:p>
            <a:pPr algn="ctr" eaLnBrk="1" hangingPunct="1"/>
            <a:r>
              <a:rPr lang="en-US" sz="1800" b="0">
                <a:solidFill>
                  <a:schemeClr val="tx1"/>
                </a:solidFill>
              </a:rPr>
              <a:t>Algorithm</a:t>
            </a:r>
          </a:p>
        </p:txBody>
      </p:sp>
      <p:cxnSp>
        <p:nvCxnSpPr>
          <p:cNvPr id="145418" name="AutoShape 10"/>
          <p:cNvCxnSpPr>
            <a:cxnSpLocks noChangeShapeType="1"/>
            <a:stCxn id="13320" idx="3"/>
            <a:endCxn id="145417" idx="2"/>
          </p:cNvCxnSpPr>
          <p:nvPr/>
        </p:nvCxnSpPr>
        <p:spPr bwMode="auto">
          <a:xfrm>
            <a:off x="2895600" y="2708275"/>
            <a:ext cx="1371600" cy="0"/>
          </a:xfrm>
          <a:prstGeom prst="straightConnector1">
            <a:avLst/>
          </a:prstGeom>
          <a:noFill/>
          <a:ln w="28575">
            <a:solidFill>
              <a:schemeClr val="tx1"/>
            </a:solidFill>
            <a:round/>
            <a:headEnd/>
            <a:tailEnd type="triangle" w="lg" len="lg"/>
          </a:ln>
        </p:spPr>
      </p:cxnSp>
      <p:cxnSp>
        <p:nvCxnSpPr>
          <p:cNvPr id="145419" name="AutoShape 11"/>
          <p:cNvCxnSpPr>
            <a:cxnSpLocks noChangeShapeType="1"/>
            <a:stCxn id="145417" idx="6"/>
            <a:endCxn id="145412" idx="0"/>
          </p:cNvCxnSpPr>
          <p:nvPr/>
        </p:nvCxnSpPr>
        <p:spPr bwMode="auto">
          <a:xfrm>
            <a:off x="6629400" y="2708275"/>
            <a:ext cx="876300" cy="2282825"/>
          </a:xfrm>
          <a:prstGeom prst="bentConnector2">
            <a:avLst/>
          </a:prstGeom>
          <a:noFill/>
          <a:ln w="28575">
            <a:solidFill>
              <a:schemeClr val="tx1"/>
            </a:solidFill>
            <a:miter lim="800000"/>
            <a:headEnd/>
            <a:tailEnd type="triangle" w="lg" len="lg"/>
          </a:ln>
        </p:spPr>
      </p:cxnSp>
      <p:cxnSp>
        <p:nvCxnSpPr>
          <p:cNvPr id="145420" name="AutoShape 12"/>
          <p:cNvCxnSpPr>
            <a:cxnSpLocks noChangeShapeType="1"/>
            <a:stCxn id="145412" idx="1"/>
            <a:endCxn id="145413" idx="6"/>
          </p:cNvCxnSpPr>
          <p:nvPr/>
        </p:nvCxnSpPr>
        <p:spPr bwMode="auto">
          <a:xfrm flipH="1">
            <a:off x="5715000" y="5638800"/>
            <a:ext cx="762000" cy="0"/>
          </a:xfrm>
          <a:prstGeom prst="straightConnector1">
            <a:avLst/>
          </a:prstGeom>
          <a:noFill/>
          <a:ln w="28575">
            <a:solidFill>
              <a:schemeClr val="tx1"/>
            </a:solidFill>
            <a:round/>
            <a:headEnd/>
            <a:tailEnd type="triangle" w="lg" len="lg"/>
          </a:ln>
        </p:spPr>
      </p:cxnSp>
      <p:cxnSp>
        <p:nvCxnSpPr>
          <p:cNvPr id="145421" name="AutoShape 13"/>
          <p:cNvCxnSpPr>
            <a:cxnSpLocks noChangeShapeType="1"/>
            <a:stCxn id="145413" idx="2"/>
            <a:endCxn id="145414" idx="3"/>
          </p:cNvCxnSpPr>
          <p:nvPr/>
        </p:nvCxnSpPr>
        <p:spPr bwMode="auto">
          <a:xfrm flipH="1">
            <a:off x="2743200" y="5638800"/>
            <a:ext cx="609600" cy="0"/>
          </a:xfrm>
          <a:prstGeom prst="straightConnector1">
            <a:avLst/>
          </a:prstGeom>
          <a:noFill/>
          <a:ln w="28575">
            <a:solidFill>
              <a:schemeClr val="tx1"/>
            </a:solidFill>
            <a:round/>
            <a:headEnd/>
            <a:tailEnd type="triangle" w="lg" len="lg"/>
          </a:ln>
        </p:spPr>
      </p:cxnSp>
      <p:sp>
        <p:nvSpPr>
          <p:cNvPr id="145422" name="AutoShape 14"/>
          <p:cNvSpPr>
            <a:spLocks noChangeArrowheads="1"/>
          </p:cNvSpPr>
          <p:nvPr/>
        </p:nvSpPr>
        <p:spPr bwMode="auto">
          <a:xfrm flipH="1">
            <a:off x="5908675" y="1190625"/>
            <a:ext cx="2438400" cy="685800"/>
          </a:xfrm>
          <a:prstGeom prst="wedgeRoundRectCallout">
            <a:avLst>
              <a:gd name="adj1" fmla="val 51690"/>
              <a:gd name="adj2" fmla="val 132176"/>
              <a:gd name="adj3" fmla="val 16667"/>
            </a:avLst>
          </a:prstGeom>
          <a:solidFill>
            <a:srgbClr val="FFFFFF"/>
          </a:solidFill>
          <a:ln w="9525">
            <a:solidFill>
              <a:schemeClr val="tx1"/>
            </a:solidFill>
            <a:miter lim="800000"/>
            <a:headEnd/>
            <a:tailEnd/>
          </a:ln>
        </p:spPr>
        <p:txBody>
          <a:bodyPr/>
          <a:lstStyle/>
          <a:p>
            <a:pPr algn="ctr" eaLnBrk="1" hangingPunct="1"/>
            <a:r>
              <a:rPr lang="en-US" sz="1800" b="0">
                <a:solidFill>
                  <a:schemeClr val="tx1"/>
                </a:solidFill>
              </a:rPr>
              <a:t>Static Encoding</a:t>
            </a:r>
          </a:p>
          <a:p>
            <a:pPr algn="ctr" eaLnBrk="1" hangingPunct="1"/>
            <a:r>
              <a:rPr lang="en-US" sz="1800" b="0">
                <a:solidFill>
                  <a:schemeClr val="tx1"/>
                </a:solidFill>
              </a:rPr>
              <a:t>(Offline)</a:t>
            </a:r>
          </a:p>
        </p:txBody>
      </p:sp>
      <p:sp>
        <p:nvSpPr>
          <p:cNvPr id="145423" name="AutoShape 15"/>
          <p:cNvSpPr>
            <a:spLocks noChangeArrowheads="1"/>
          </p:cNvSpPr>
          <p:nvPr/>
        </p:nvSpPr>
        <p:spPr bwMode="auto">
          <a:xfrm flipH="1">
            <a:off x="4678363" y="3897313"/>
            <a:ext cx="2438400" cy="762000"/>
          </a:xfrm>
          <a:prstGeom prst="wedgeRoundRectCallout">
            <a:avLst>
              <a:gd name="adj1" fmla="val 51301"/>
              <a:gd name="adj2" fmla="val 146667"/>
              <a:gd name="adj3" fmla="val 16667"/>
            </a:avLst>
          </a:prstGeom>
          <a:solidFill>
            <a:srgbClr val="FFFFFF"/>
          </a:solidFill>
          <a:ln w="9525">
            <a:solidFill>
              <a:schemeClr val="tx1"/>
            </a:solidFill>
            <a:miter lim="800000"/>
            <a:headEnd/>
            <a:tailEnd/>
          </a:ln>
        </p:spPr>
        <p:txBody>
          <a:bodyPr/>
          <a:lstStyle/>
          <a:p>
            <a:pPr algn="ctr" eaLnBrk="1" hangingPunct="1"/>
            <a:r>
              <a:rPr lang="en-US" sz="1800" b="0">
                <a:solidFill>
                  <a:schemeClr val="tx1"/>
                </a:solidFill>
              </a:rPr>
              <a:t>Dynamic Decoding</a:t>
            </a:r>
          </a:p>
          <a:p>
            <a:pPr algn="ctr" eaLnBrk="1" hangingPunct="1"/>
            <a:r>
              <a:rPr lang="en-US" sz="1800" b="0">
                <a:solidFill>
                  <a:schemeClr val="tx1"/>
                </a:solidFill>
              </a:rPr>
              <a:t>(Online)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5417"/>
                                        </p:tgtEl>
                                        <p:attrNameLst>
                                          <p:attrName>style.visibility</p:attrName>
                                        </p:attrNameLst>
                                      </p:cBhvr>
                                      <p:to>
                                        <p:strVal val="visible"/>
                                      </p:to>
                                    </p:set>
                                    <p:anim calcmode="lin" valueType="num">
                                      <p:cBhvr additive="base">
                                        <p:cTn id="7" dur="500" fill="hold"/>
                                        <p:tgtEl>
                                          <p:spTgt spid="145417"/>
                                        </p:tgtEl>
                                        <p:attrNameLst>
                                          <p:attrName>ppt_x</p:attrName>
                                        </p:attrNameLst>
                                      </p:cBhvr>
                                      <p:tavLst>
                                        <p:tav tm="0">
                                          <p:val>
                                            <p:strVal val="#ppt_x"/>
                                          </p:val>
                                        </p:tav>
                                        <p:tav tm="100000">
                                          <p:val>
                                            <p:strVal val="#ppt_x"/>
                                          </p:val>
                                        </p:tav>
                                      </p:tavLst>
                                    </p:anim>
                                    <p:anim calcmode="lin" valueType="num">
                                      <p:cBhvr additive="base">
                                        <p:cTn id="8" dur="500" fill="hold"/>
                                        <p:tgtEl>
                                          <p:spTgt spid="14541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5418"/>
                                        </p:tgtEl>
                                        <p:attrNameLst>
                                          <p:attrName>style.visibility</p:attrName>
                                        </p:attrNameLst>
                                      </p:cBhvr>
                                      <p:to>
                                        <p:strVal val="visible"/>
                                      </p:to>
                                    </p:set>
                                    <p:anim calcmode="lin" valueType="num">
                                      <p:cBhvr additive="base">
                                        <p:cTn id="11" dur="500" fill="hold"/>
                                        <p:tgtEl>
                                          <p:spTgt spid="145418"/>
                                        </p:tgtEl>
                                        <p:attrNameLst>
                                          <p:attrName>ppt_x</p:attrName>
                                        </p:attrNameLst>
                                      </p:cBhvr>
                                      <p:tavLst>
                                        <p:tav tm="0">
                                          <p:val>
                                            <p:strVal val="#ppt_x"/>
                                          </p:val>
                                        </p:tav>
                                        <p:tav tm="100000">
                                          <p:val>
                                            <p:strVal val="#ppt_x"/>
                                          </p:val>
                                        </p:tav>
                                      </p:tavLst>
                                    </p:anim>
                                    <p:anim calcmode="lin" valueType="num">
                                      <p:cBhvr additive="base">
                                        <p:cTn id="12" dur="500" fill="hold"/>
                                        <p:tgtEl>
                                          <p:spTgt spid="1454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45419"/>
                                        </p:tgtEl>
                                        <p:attrNameLst>
                                          <p:attrName>style.visibility</p:attrName>
                                        </p:attrNameLst>
                                      </p:cBhvr>
                                      <p:to>
                                        <p:strVal val="visible"/>
                                      </p:to>
                                    </p:set>
                                    <p:anim calcmode="lin" valueType="num">
                                      <p:cBhvr additive="base">
                                        <p:cTn id="17" dur="500" fill="hold"/>
                                        <p:tgtEl>
                                          <p:spTgt spid="145419"/>
                                        </p:tgtEl>
                                        <p:attrNameLst>
                                          <p:attrName>ppt_x</p:attrName>
                                        </p:attrNameLst>
                                      </p:cBhvr>
                                      <p:tavLst>
                                        <p:tav tm="0">
                                          <p:val>
                                            <p:strVal val="#ppt_x"/>
                                          </p:val>
                                        </p:tav>
                                        <p:tav tm="100000">
                                          <p:val>
                                            <p:strVal val="#ppt_x"/>
                                          </p:val>
                                        </p:tav>
                                      </p:tavLst>
                                    </p:anim>
                                    <p:anim calcmode="lin" valueType="num">
                                      <p:cBhvr additive="base">
                                        <p:cTn id="18" dur="500" fill="hold"/>
                                        <p:tgtEl>
                                          <p:spTgt spid="145419"/>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45412"/>
                                        </p:tgtEl>
                                        <p:attrNameLst>
                                          <p:attrName>style.visibility</p:attrName>
                                        </p:attrNameLst>
                                      </p:cBhvr>
                                      <p:to>
                                        <p:strVal val="visible"/>
                                      </p:to>
                                    </p:set>
                                    <p:anim calcmode="lin" valueType="num">
                                      <p:cBhvr additive="base">
                                        <p:cTn id="21" dur="500" fill="hold"/>
                                        <p:tgtEl>
                                          <p:spTgt spid="145412"/>
                                        </p:tgtEl>
                                        <p:attrNameLst>
                                          <p:attrName>ppt_x</p:attrName>
                                        </p:attrNameLst>
                                      </p:cBhvr>
                                      <p:tavLst>
                                        <p:tav tm="0">
                                          <p:val>
                                            <p:strVal val="#ppt_x"/>
                                          </p:val>
                                        </p:tav>
                                        <p:tav tm="100000">
                                          <p:val>
                                            <p:strVal val="#ppt_x"/>
                                          </p:val>
                                        </p:tav>
                                      </p:tavLst>
                                    </p:anim>
                                    <p:anim calcmode="lin" valueType="num">
                                      <p:cBhvr additive="base">
                                        <p:cTn id="22" dur="500" fill="hold"/>
                                        <p:tgtEl>
                                          <p:spTgt spid="1454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45420"/>
                                        </p:tgtEl>
                                        <p:attrNameLst>
                                          <p:attrName>style.visibility</p:attrName>
                                        </p:attrNameLst>
                                      </p:cBhvr>
                                      <p:to>
                                        <p:strVal val="visible"/>
                                      </p:to>
                                    </p:set>
                                    <p:anim calcmode="lin" valueType="num">
                                      <p:cBhvr additive="base">
                                        <p:cTn id="27" dur="500" fill="hold"/>
                                        <p:tgtEl>
                                          <p:spTgt spid="145420"/>
                                        </p:tgtEl>
                                        <p:attrNameLst>
                                          <p:attrName>ppt_x</p:attrName>
                                        </p:attrNameLst>
                                      </p:cBhvr>
                                      <p:tavLst>
                                        <p:tav tm="0">
                                          <p:val>
                                            <p:strVal val="#ppt_x"/>
                                          </p:val>
                                        </p:tav>
                                        <p:tav tm="100000">
                                          <p:val>
                                            <p:strVal val="#ppt_x"/>
                                          </p:val>
                                        </p:tav>
                                      </p:tavLst>
                                    </p:anim>
                                    <p:anim calcmode="lin" valueType="num">
                                      <p:cBhvr additive="base">
                                        <p:cTn id="28" dur="500" fill="hold"/>
                                        <p:tgtEl>
                                          <p:spTgt spid="14542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45413"/>
                                        </p:tgtEl>
                                        <p:attrNameLst>
                                          <p:attrName>style.visibility</p:attrName>
                                        </p:attrNameLst>
                                      </p:cBhvr>
                                      <p:to>
                                        <p:strVal val="visible"/>
                                      </p:to>
                                    </p:set>
                                    <p:anim calcmode="lin" valueType="num">
                                      <p:cBhvr additive="base">
                                        <p:cTn id="31" dur="500" fill="hold"/>
                                        <p:tgtEl>
                                          <p:spTgt spid="145413"/>
                                        </p:tgtEl>
                                        <p:attrNameLst>
                                          <p:attrName>ppt_x</p:attrName>
                                        </p:attrNameLst>
                                      </p:cBhvr>
                                      <p:tavLst>
                                        <p:tav tm="0">
                                          <p:val>
                                            <p:strVal val="#ppt_x"/>
                                          </p:val>
                                        </p:tav>
                                        <p:tav tm="100000">
                                          <p:val>
                                            <p:strVal val="#ppt_x"/>
                                          </p:val>
                                        </p:tav>
                                      </p:tavLst>
                                    </p:anim>
                                    <p:anim calcmode="lin" valueType="num">
                                      <p:cBhvr additive="base">
                                        <p:cTn id="32" dur="500" fill="hold"/>
                                        <p:tgtEl>
                                          <p:spTgt spid="1454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5421"/>
                                        </p:tgtEl>
                                        <p:attrNameLst>
                                          <p:attrName>style.visibility</p:attrName>
                                        </p:attrNameLst>
                                      </p:cBhvr>
                                      <p:to>
                                        <p:strVal val="visible"/>
                                      </p:to>
                                    </p:set>
                                    <p:anim calcmode="lin" valueType="num">
                                      <p:cBhvr additive="base">
                                        <p:cTn id="37" dur="500" fill="hold"/>
                                        <p:tgtEl>
                                          <p:spTgt spid="145421"/>
                                        </p:tgtEl>
                                        <p:attrNameLst>
                                          <p:attrName>ppt_x</p:attrName>
                                        </p:attrNameLst>
                                      </p:cBhvr>
                                      <p:tavLst>
                                        <p:tav tm="0">
                                          <p:val>
                                            <p:strVal val="#ppt_x"/>
                                          </p:val>
                                        </p:tav>
                                        <p:tav tm="100000">
                                          <p:val>
                                            <p:strVal val="#ppt_x"/>
                                          </p:val>
                                        </p:tav>
                                      </p:tavLst>
                                    </p:anim>
                                    <p:anim calcmode="lin" valueType="num">
                                      <p:cBhvr additive="base">
                                        <p:cTn id="38" dur="500" fill="hold"/>
                                        <p:tgtEl>
                                          <p:spTgt spid="145421"/>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45414"/>
                                        </p:tgtEl>
                                        <p:attrNameLst>
                                          <p:attrName>style.visibility</p:attrName>
                                        </p:attrNameLst>
                                      </p:cBhvr>
                                      <p:to>
                                        <p:strVal val="visible"/>
                                      </p:to>
                                    </p:set>
                                    <p:anim calcmode="lin" valueType="num">
                                      <p:cBhvr additive="base">
                                        <p:cTn id="41" dur="500" fill="hold"/>
                                        <p:tgtEl>
                                          <p:spTgt spid="145414"/>
                                        </p:tgtEl>
                                        <p:attrNameLst>
                                          <p:attrName>ppt_x</p:attrName>
                                        </p:attrNameLst>
                                      </p:cBhvr>
                                      <p:tavLst>
                                        <p:tav tm="0">
                                          <p:val>
                                            <p:strVal val="#ppt_x"/>
                                          </p:val>
                                        </p:tav>
                                        <p:tav tm="100000">
                                          <p:val>
                                            <p:strVal val="#ppt_x"/>
                                          </p:val>
                                        </p:tav>
                                      </p:tavLst>
                                    </p:anim>
                                    <p:anim calcmode="lin" valueType="num">
                                      <p:cBhvr additive="base">
                                        <p:cTn id="42" dur="500" fill="hold"/>
                                        <p:tgtEl>
                                          <p:spTgt spid="14541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45422"/>
                                        </p:tgtEl>
                                        <p:attrNameLst>
                                          <p:attrName>style.visibility</p:attrName>
                                        </p:attrNameLst>
                                      </p:cBhvr>
                                      <p:to>
                                        <p:strVal val="visible"/>
                                      </p:to>
                                    </p:set>
                                    <p:animEffect transition="in" filter="box(in)">
                                      <p:cBhvr>
                                        <p:cTn id="47" dur="500"/>
                                        <p:tgtEl>
                                          <p:spTgt spid="145422"/>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45423"/>
                                        </p:tgtEl>
                                        <p:attrNameLst>
                                          <p:attrName>style.visibility</p:attrName>
                                        </p:attrNameLst>
                                      </p:cBhvr>
                                      <p:to>
                                        <p:strVal val="visible"/>
                                      </p:to>
                                    </p:set>
                                    <p:animEffect transition="in" filter="box(in)">
                                      <p:cBhvr>
                                        <p:cTn id="52" dur="500"/>
                                        <p:tgtEl>
                                          <p:spTgt spid="145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2" grpId="0" animBg="1"/>
      <p:bldP spid="145413" grpId="0" animBg="1"/>
      <p:bldP spid="145414" grpId="0" animBg="1"/>
      <p:bldP spid="145417" grpId="0" animBg="1"/>
      <p:bldP spid="145422" grpId="0" animBg="1"/>
      <p:bldP spid="1454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Decompression Engine</a:t>
            </a:r>
            <a:endParaRPr lang="en-US" dirty="0"/>
          </a:p>
        </p:txBody>
      </p:sp>
      <p:sp>
        <p:nvSpPr>
          <p:cNvPr id="4" name="Rectangle 3"/>
          <p:cNvSpPr/>
          <p:nvPr/>
        </p:nvSpPr>
        <p:spPr>
          <a:xfrm>
            <a:off x="1447800" y="1905000"/>
            <a:ext cx="6553200" cy="411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2590800" y="2286000"/>
            <a:ext cx="3733800" cy="685800"/>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Barrel Shifter</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2590800" y="3352800"/>
            <a:ext cx="3733800" cy="4572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Input Buffer</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tangle 6"/>
          <p:cNvSpPr/>
          <p:nvPr/>
        </p:nvSpPr>
        <p:spPr>
          <a:xfrm>
            <a:off x="5029200" y="4191000"/>
            <a:ext cx="13716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Decoder</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 name="Rectangle 7"/>
          <p:cNvSpPr/>
          <p:nvPr/>
        </p:nvSpPr>
        <p:spPr>
          <a:xfrm>
            <a:off x="3505200" y="5181600"/>
            <a:ext cx="3733800" cy="45720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Output buffer</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Oval 8"/>
          <p:cNvSpPr/>
          <p:nvPr/>
        </p:nvSpPr>
        <p:spPr>
          <a:xfrm>
            <a:off x="1066800" y="2286000"/>
            <a:ext cx="6858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620000" y="5029200"/>
            <a:ext cx="6858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a:off x="762000" y="2667000"/>
            <a:ext cx="17526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7239000" y="5410200"/>
            <a:ext cx="16002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20" name="Right Arrow 19"/>
          <p:cNvSpPr/>
          <p:nvPr/>
        </p:nvSpPr>
        <p:spPr>
          <a:xfrm rot="16200000">
            <a:off x="3099816" y="2767584"/>
            <a:ext cx="381000" cy="789432"/>
          </a:xfrm>
          <a:prstGeom prst="rightArrow">
            <a:avLst/>
          </a:prstGeom>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1" name="Right Arrow 20"/>
          <p:cNvSpPr/>
          <p:nvPr/>
        </p:nvSpPr>
        <p:spPr>
          <a:xfrm rot="5400000">
            <a:off x="5233416" y="2767584"/>
            <a:ext cx="381000" cy="789432"/>
          </a:xfrm>
          <a:prstGeom prst="rightArrow">
            <a:avLst/>
          </a:prstGeom>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3" name="Right Arrow 22"/>
          <p:cNvSpPr/>
          <p:nvPr/>
        </p:nvSpPr>
        <p:spPr>
          <a:xfrm rot="5400000">
            <a:off x="5538216" y="3605784"/>
            <a:ext cx="381000" cy="789432"/>
          </a:xfrm>
          <a:prstGeom prst="rightArrow">
            <a:avLst/>
          </a:prstGeom>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4" name="Right Arrow 23"/>
          <p:cNvSpPr/>
          <p:nvPr/>
        </p:nvSpPr>
        <p:spPr>
          <a:xfrm rot="5400000">
            <a:off x="5538216" y="4596384"/>
            <a:ext cx="381000" cy="789432"/>
          </a:xfrm>
          <a:prstGeom prst="rightArrow">
            <a:avLst/>
          </a:prstGeom>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Input: Input </a:t>
            </a:r>
            <a:r>
              <a:rPr lang="en-US" sz="2400" dirty="0" err="1" smtClean="0"/>
              <a:t>bitstream</a:t>
            </a:r>
            <a:endParaRPr lang="en-US" sz="2400" dirty="0" smtClean="0"/>
          </a:p>
          <a:p>
            <a:r>
              <a:rPr lang="en-US" sz="2400" dirty="0" smtClean="0"/>
              <a:t>Output: Compression </a:t>
            </a:r>
            <a:r>
              <a:rPr lang="en-US" sz="2400" dirty="0" err="1" smtClean="0"/>
              <a:t>Bitstream</a:t>
            </a:r>
            <a:r>
              <a:rPr lang="en-US" sz="2400" dirty="0" smtClean="0"/>
              <a:t> placed in memory</a:t>
            </a:r>
          </a:p>
          <a:p>
            <a:r>
              <a:rPr lang="en-US" sz="2400" dirty="0" smtClean="0"/>
              <a:t>Step 1 : Divide input </a:t>
            </a:r>
            <a:r>
              <a:rPr lang="en-US" sz="2400" dirty="0" err="1" smtClean="0"/>
              <a:t>bitstream</a:t>
            </a:r>
            <a:r>
              <a:rPr lang="en-US" sz="2400" dirty="0" smtClean="0"/>
              <a:t> in Fixed size symbols</a:t>
            </a:r>
          </a:p>
          <a:p>
            <a:r>
              <a:rPr lang="en-US" sz="2400" dirty="0" smtClean="0"/>
              <a:t>Step 2 : Perform Bitmask based pattern selection</a:t>
            </a:r>
          </a:p>
          <a:p>
            <a:r>
              <a:rPr lang="en-US" sz="2400" dirty="0" smtClean="0"/>
              <a:t>Step 3 : Perform Dictionary Selection</a:t>
            </a:r>
          </a:p>
          <a:p>
            <a:r>
              <a:rPr lang="en-US" sz="2400" dirty="0" smtClean="0"/>
              <a:t>Step 4 : Compress symbol into code sequence using bitmask and RLE</a:t>
            </a:r>
          </a:p>
          <a:p>
            <a:r>
              <a:rPr lang="en-US" sz="2400" dirty="0" smtClean="0"/>
              <a:t>Step 5 : Perform decode aware placement of code </a:t>
            </a:r>
          </a:p>
          <a:p>
            <a:pPr>
              <a:buNone/>
            </a:pPr>
            <a:r>
              <a:rPr lang="en-US" sz="2400" dirty="0" smtClean="0"/>
              <a:t> </a:t>
            </a:r>
            <a:endParaRPr lang="en-US" sz="2400" dirty="0"/>
          </a:p>
        </p:txBody>
      </p:sp>
      <p:sp>
        <p:nvSpPr>
          <p:cNvPr id="3" name="Title 2"/>
          <p:cNvSpPr>
            <a:spLocks noGrp="1"/>
          </p:cNvSpPr>
          <p:nvPr>
            <p:ph type="title"/>
          </p:nvPr>
        </p:nvSpPr>
        <p:spPr/>
        <p:txBody>
          <a:bodyPr>
            <a:normAutofit fontScale="90000"/>
          </a:bodyPr>
          <a:lstStyle/>
          <a:p>
            <a:r>
              <a:rPr lang="en-US" dirty="0" smtClean="0"/>
              <a:t>Algorithm 1: Decode-Aware </a:t>
            </a:r>
            <a:r>
              <a:rPr lang="en-US" dirty="0" err="1" smtClean="0"/>
              <a:t>Bitstream</a:t>
            </a:r>
            <a:r>
              <a:rPr lang="en-US" dirty="0" smtClean="0"/>
              <a:t> Compression</a:t>
            </a:r>
            <a:endParaRPr lang="en-US" dirty="0"/>
          </a:p>
        </p:txBody>
      </p:sp>
      <p:sp>
        <p:nvSpPr>
          <p:cNvPr id="4" name="Rectangle 3"/>
          <p:cNvSpPr/>
          <p:nvPr/>
        </p:nvSpPr>
        <p:spPr>
          <a:xfrm>
            <a:off x="533400" y="2286000"/>
            <a:ext cx="7924800" cy="2362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33400" y="4724400"/>
            <a:ext cx="7924800" cy="457200"/>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cxnSp>
        <p:nvCxnSpPr>
          <p:cNvPr id="8" name="Straight Arrow Connector 7"/>
          <p:cNvCxnSpPr>
            <a:stCxn id="11" idx="2"/>
          </p:cNvCxnSpPr>
          <p:nvPr/>
        </p:nvCxnSpPr>
        <p:spPr>
          <a:xfrm flipH="1">
            <a:off x="7543800" y="1447800"/>
            <a:ext cx="190500" cy="838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6629400" y="914400"/>
            <a:ext cx="22098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Already Done</a:t>
            </a:r>
            <a:endParaRPr lang="en-US" dirty="0"/>
          </a:p>
        </p:txBody>
      </p:sp>
      <p:cxnSp>
        <p:nvCxnSpPr>
          <p:cNvPr id="16" name="Straight Arrow Connector 15"/>
          <p:cNvCxnSpPr>
            <a:stCxn id="17" idx="0"/>
          </p:cNvCxnSpPr>
          <p:nvPr/>
        </p:nvCxnSpPr>
        <p:spPr>
          <a:xfrm flipH="1" flipV="1">
            <a:off x="4800600" y="5257800"/>
            <a:ext cx="609600" cy="990600"/>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sp>
        <p:nvSpPr>
          <p:cNvPr id="17" name="Rectangle 16"/>
          <p:cNvSpPr/>
          <p:nvPr/>
        </p:nvSpPr>
        <p:spPr>
          <a:xfrm>
            <a:off x="4038600" y="6248400"/>
            <a:ext cx="2743200" cy="381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Will Discuss Today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additive="base">
                                        <p:cTn id="29" dur="500" fill="hold"/>
                                        <p:tgtEl>
                                          <p:spTgt spid="17"/>
                                        </p:tgtEl>
                                        <p:attrNameLst>
                                          <p:attrName>ppt_x</p:attrName>
                                        </p:attrNameLst>
                                      </p:cBhvr>
                                      <p:tavLst>
                                        <p:tav tm="0">
                                          <p:val>
                                            <p:strVal val="#ppt_x"/>
                                          </p:val>
                                        </p:tav>
                                        <p:tav tm="100000">
                                          <p:val>
                                            <p:strVal val="#ppt_x"/>
                                          </p:val>
                                        </p:tav>
                                      </p:tavLst>
                                    </p:anim>
                                    <p:anim calcmode="lin" valueType="num">
                                      <p:cBhvr additive="base">
                                        <p:cTn id="3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11"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Run Length Encoding (RLE)</a:t>
            </a:r>
            <a:endParaRPr lang="en-US" dirty="0"/>
          </a:p>
        </p:txBody>
      </p:sp>
      <p:sp>
        <p:nvSpPr>
          <p:cNvPr id="5" name="Text Box 3"/>
          <p:cNvSpPr txBox="1">
            <a:spLocks noChangeArrowheads="1"/>
          </p:cNvSpPr>
          <p:nvPr/>
        </p:nvSpPr>
        <p:spPr bwMode="auto">
          <a:xfrm>
            <a:off x="1295400" y="2286000"/>
            <a:ext cx="1676400" cy="2246769"/>
          </a:xfrm>
          <a:prstGeom prst="rect">
            <a:avLst/>
          </a:prstGeom>
          <a:solidFill>
            <a:srgbClr val="BBE0E3"/>
          </a:solidFill>
          <a:ln w="9525">
            <a:solidFill>
              <a:schemeClr val="tx1"/>
            </a:solidFill>
            <a:miter lim="800000"/>
            <a:headEnd/>
            <a:tailEnd/>
          </a:ln>
        </p:spPr>
        <p:txBody>
          <a:bodyPr wrap="square">
            <a:spAutoFit/>
          </a:bodyPr>
          <a:lstStyle/>
          <a:p>
            <a:r>
              <a:rPr lang="en-US" sz="2000" b="0" dirty="0" smtClean="0">
                <a:solidFill>
                  <a:schemeClr val="tx1"/>
                </a:solidFill>
              </a:rPr>
              <a:t>0000 0000</a:t>
            </a:r>
          </a:p>
          <a:p>
            <a:r>
              <a:rPr lang="en-US" sz="2000" b="0" dirty="0" smtClean="0">
                <a:solidFill>
                  <a:schemeClr val="tx1"/>
                </a:solidFill>
              </a:rPr>
              <a:t>0000 0000</a:t>
            </a:r>
          </a:p>
          <a:p>
            <a:r>
              <a:rPr lang="en-US" sz="2000" b="0" dirty="0" smtClean="0">
                <a:solidFill>
                  <a:schemeClr val="tx1"/>
                </a:solidFill>
              </a:rPr>
              <a:t>0000 0000</a:t>
            </a:r>
          </a:p>
          <a:p>
            <a:r>
              <a:rPr lang="en-US" sz="2000" b="0" dirty="0" smtClean="0">
                <a:solidFill>
                  <a:schemeClr val="tx1"/>
                </a:solidFill>
              </a:rPr>
              <a:t>0000 0000</a:t>
            </a:r>
          </a:p>
          <a:p>
            <a:r>
              <a:rPr lang="en-US" sz="2000" b="0" dirty="0" smtClean="0">
                <a:solidFill>
                  <a:schemeClr val="tx1"/>
                </a:solidFill>
              </a:rPr>
              <a:t>0000 0000</a:t>
            </a:r>
          </a:p>
          <a:p>
            <a:r>
              <a:rPr lang="en-US" sz="2000" b="0" dirty="0" smtClean="0">
                <a:solidFill>
                  <a:schemeClr val="tx1"/>
                </a:solidFill>
              </a:rPr>
              <a:t>0000 0000</a:t>
            </a:r>
          </a:p>
          <a:p>
            <a:pPr eaLnBrk="1" hangingPunct="1"/>
            <a:r>
              <a:rPr lang="en-US" sz="2000" b="0" dirty="0" smtClean="0">
                <a:solidFill>
                  <a:schemeClr val="tx1"/>
                </a:solidFill>
              </a:rPr>
              <a:t>01000010</a:t>
            </a:r>
            <a:endParaRPr lang="en-US" sz="2000" b="0" dirty="0">
              <a:solidFill>
                <a:schemeClr val="tx1"/>
              </a:solidFill>
            </a:endParaRPr>
          </a:p>
        </p:txBody>
      </p:sp>
      <p:sp>
        <p:nvSpPr>
          <p:cNvPr id="6" name="Text Box 3"/>
          <p:cNvSpPr txBox="1">
            <a:spLocks noChangeArrowheads="1"/>
          </p:cNvSpPr>
          <p:nvPr/>
        </p:nvSpPr>
        <p:spPr bwMode="auto">
          <a:xfrm>
            <a:off x="3733800" y="2286000"/>
            <a:ext cx="685800" cy="2246769"/>
          </a:xfrm>
          <a:prstGeom prst="rect">
            <a:avLst/>
          </a:prstGeom>
          <a:solidFill>
            <a:srgbClr val="BBE0E3"/>
          </a:solidFill>
          <a:ln w="9525">
            <a:solidFill>
              <a:schemeClr val="tx1"/>
            </a:solidFill>
            <a:miter lim="800000"/>
            <a:headEnd/>
            <a:tailEnd/>
          </a:ln>
        </p:spPr>
        <p:txBody>
          <a:bodyPr wrap="square">
            <a:spAutoFit/>
          </a:bodyPr>
          <a:lstStyle/>
          <a:p>
            <a:r>
              <a:rPr lang="en-US" sz="2000" b="0" dirty="0" smtClean="0">
                <a:solidFill>
                  <a:schemeClr val="tx1"/>
                </a:solidFill>
              </a:rPr>
              <a:t>100</a:t>
            </a:r>
          </a:p>
          <a:p>
            <a:r>
              <a:rPr lang="en-US" sz="2000" b="0" dirty="0" smtClean="0">
                <a:solidFill>
                  <a:schemeClr val="tx1"/>
                </a:solidFill>
              </a:rPr>
              <a:t>100</a:t>
            </a:r>
          </a:p>
          <a:p>
            <a:r>
              <a:rPr lang="en-US" sz="2000" b="0" dirty="0" smtClean="0">
                <a:solidFill>
                  <a:schemeClr val="tx1"/>
                </a:solidFill>
              </a:rPr>
              <a:t>100</a:t>
            </a:r>
          </a:p>
          <a:p>
            <a:r>
              <a:rPr lang="en-US" sz="2000" b="0" dirty="0" smtClean="0">
                <a:solidFill>
                  <a:schemeClr val="tx1"/>
                </a:solidFill>
              </a:rPr>
              <a:t>100</a:t>
            </a:r>
          </a:p>
          <a:p>
            <a:r>
              <a:rPr lang="en-US" sz="2000" b="0" dirty="0" smtClean="0">
                <a:solidFill>
                  <a:schemeClr val="tx1"/>
                </a:solidFill>
              </a:rPr>
              <a:t>100</a:t>
            </a:r>
          </a:p>
          <a:p>
            <a:r>
              <a:rPr lang="en-US" sz="2000" b="0" dirty="0" smtClean="0">
                <a:solidFill>
                  <a:schemeClr val="tx1"/>
                </a:solidFill>
              </a:rPr>
              <a:t>100</a:t>
            </a:r>
          </a:p>
          <a:p>
            <a:r>
              <a:rPr lang="en-US" sz="2000" b="0" dirty="0" smtClean="0">
                <a:solidFill>
                  <a:schemeClr val="tx1"/>
                </a:solidFill>
              </a:rPr>
              <a:t>101</a:t>
            </a:r>
            <a:endParaRPr lang="en-US" sz="2000" b="0" dirty="0">
              <a:solidFill>
                <a:schemeClr val="tx1"/>
              </a:solidFill>
            </a:endParaRPr>
          </a:p>
        </p:txBody>
      </p:sp>
      <p:sp>
        <p:nvSpPr>
          <p:cNvPr id="7" name="Text Box 3"/>
          <p:cNvSpPr txBox="1">
            <a:spLocks noChangeArrowheads="1"/>
          </p:cNvSpPr>
          <p:nvPr/>
        </p:nvSpPr>
        <p:spPr bwMode="auto">
          <a:xfrm>
            <a:off x="5486400" y="2286000"/>
            <a:ext cx="685800" cy="2246769"/>
          </a:xfrm>
          <a:prstGeom prst="rect">
            <a:avLst/>
          </a:prstGeom>
          <a:solidFill>
            <a:srgbClr val="BBE0E3"/>
          </a:solidFill>
          <a:ln w="9525">
            <a:solidFill>
              <a:schemeClr val="tx1"/>
            </a:solidFill>
            <a:miter lim="800000"/>
            <a:headEnd/>
            <a:tailEnd/>
          </a:ln>
        </p:spPr>
        <p:txBody>
          <a:bodyPr wrap="square">
            <a:spAutoFit/>
          </a:bodyPr>
          <a:lstStyle/>
          <a:p>
            <a:r>
              <a:rPr lang="en-US" sz="2000" b="0" dirty="0" smtClean="0">
                <a:solidFill>
                  <a:schemeClr val="tx1"/>
                </a:solidFill>
              </a:rPr>
              <a:t>100</a:t>
            </a:r>
          </a:p>
          <a:p>
            <a:endParaRPr lang="en-US" sz="2000" b="0" dirty="0" smtClean="0">
              <a:solidFill>
                <a:schemeClr val="tx1"/>
              </a:solidFill>
            </a:endParaRPr>
          </a:p>
          <a:p>
            <a:r>
              <a:rPr lang="en-US" sz="2000" b="0" dirty="0" smtClean="0">
                <a:solidFill>
                  <a:schemeClr val="tx1"/>
                </a:solidFill>
              </a:rPr>
              <a:t>100</a:t>
            </a:r>
          </a:p>
          <a:p>
            <a:r>
              <a:rPr lang="en-US" sz="2000" b="0" dirty="0" smtClean="0">
                <a:solidFill>
                  <a:schemeClr val="tx1"/>
                </a:solidFill>
              </a:rPr>
              <a:t>100</a:t>
            </a:r>
          </a:p>
          <a:p>
            <a:r>
              <a:rPr lang="en-US" sz="2000" b="0" dirty="0" smtClean="0">
                <a:solidFill>
                  <a:schemeClr val="tx1"/>
                </a:solidFill>
              </a:rPr>
              <a:t>100</a:t>
            </a:r>
          </a:p>
          <a:p>
            <a:r>
              <a:rPr lang="en-US" sz="2000" b="0" dirty="0" smtClean="0">
                <a:solidFill>
                  <a:schemeClr val="tx1"/>
                </a:solidFill>
              </a:rPr>
              <a:t>100</a:t>
            </a:r>
          </a:p>
          <a:p>
            <a:r>
              <a:rPr lang="en-US" sz="2000" b="0" dirty="0" smtClean="0">
                <a:solidFill>
                  <a:schemeClr val="tx1"/>
                </a:solidFill>
              </a:rPr>
              <a:t>101</a:t>
            </a:r>
            <a:endParaRPr lang="en-US" sz="2000" b="0" dirty="0">
              <a:solidFill>
                <a:schemeClr val="tx1"/>
              </a:solidFill>
            </a:endParaRPr>
          </a:p>
        </p:txBody>
      </p:sp>
      <p:sp>
        <p:nvSpPr>
          <p:cNvPr id="8" name="Rectangle 7"/>
          <p:cNvSpPr/>
          <p:nvPr/>
        </p:nvSpPr>
        <p:spPr>
          <a:xfrm>
            <a:off x="5486400" y="2590800"/>
            <a:ext cx="1447800" cy="304800"/>
          </a:xfrm>
          <a:prstGeom prst="rect">
            <a:avLst/>
          </a:prstGeom>
          <a:solidFill>
            <a:schemeClr val="accent1">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11 </a:t>
            </a:r>
            <a:r>
              <a:rPr lang="en-US" i="1" dirty="0" smtClean="0">
                <a:solidFill>
                  <a:schemeClr val="tx1"/>
                </a:solidFill>
              </a:rPr>
              <a:t>10</a:t>
            </a:r>
            <a:r>
              <a:rPr lang="en-US" dirty="0" smtClean="0">
                <a:solidFill>
                  <a:schemeClr val="tx1"/>
                </a:solidFill>
              </a:rPr>
              <a:t> 00 </a:t>
            </a:r>
            <a:r>
              <a:rPr lang="en-US" i="1" dirty="0" smtClean="0">
                <a:solidFill>
                  <a:schemeClr val="tx1"/>
                </a:solidFill>
              </a:rPr>
              <a:t>0</a:t>
            </a:r>
            <a:endParaRPr lang="en-US" i="1" dirty="0">
              <a:solidFill>
                <a:schemeClr val="tx1"/>
              </a:solidFill>
            </a:endParaRPr>
          </a:p>
        </p:txBody>
      </p:sp>
      <p:cxnSp>
        <p:nvCxnSpPr>
          <p:cNvPr id="12" name="Straight Arrow Connector 11"/>
          <p:cNvCxnSpPr/>
          <p:nvPr/>
        </p:nvCxnSpPr>
        <p:spPr>
          <a:xfrm flipV="1">
            <a:off x="6705600" y="2819400"/>
            <a:ext cx="76200" cy="1066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6172200" y="2819400"/>
            <a:ext cx="152400" cy="1143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6477000" y="1752600"/>
            <a:ext cx="304800" cy="762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477000" y="1447800"/>
            <a:ext cx="1066800" cy="369332"/>
          </a:xfrm>
          <a:prstGeom prst="rect">
            <a:avLst/>
          </a:prstGeom>
          <a:noFill/>
        </p:spPr>
        <p:txBody>
          <a:bodyPr wrap="square" rtlCol="0">
            <a:spAutoFit/>
          </a:bodyPr>
          <a:lstStyle/>
          <a:p>
            <a:r>
              <a:rPr lang="en-US" dirty="0" smtClean="0"/>
              <a:t>Marker</a:t>
            </a:r>
            <a:endParaRPr lang="en-US" dirty="0"/>
          </a:p>
        </p:txBody>
      </p:sp>
      <p:sp>
        <p:nvSpPr>
          <p:cNvPr id="31" name="TextBox 30"/>
          <p:cNvSpPr txBox="1"/>
          <p:nvPr/>
        </p:nvSpPr>
        <p:spPr>
          <a:xfrm>
            <a:off x="6172200" y="3962400"/>
            <a:ext cx="1066800" cy="369332"/>
          </a:xfrm>
          <a:prstGeom prst="rect">
            <a:avLst/>
          </a:prstGeom>
          <a:noFill/>
        </p:spPr>
        <p:txBody>
          <a:bodyPr wrap="square" rtlCol="0">
            <a:spAutoFit/>
          </a:bodyPr>
          <a:lstStyle/>
          <a:p>
            <a:r>
              <a:rPr lang="en-US" dirty="0" smtClean="0"/>
              <a:t>Count</a:t>
            </a:r>
            <a:endParaRPr lang="en-US" dirty="0"/>
          </a:p>
        </p:txBody>
      </p:sp>
      <p:sp>
        <p:nvSpPr>
          <p:cNvPr id="32" name="TextBox 31"/>
          <p:cNvSpPr txBox="1"/>
          <p:nvPr/>
        </p:nvSpPr>
        <p:spPr>
          <a:xfrm>
            <a:off x="1219200" y="1752600"/>
            <a:ext cx="1752600" cy="369332"/>
          </a:xfrm>
          <a:prstGeom prst="rect">
            <a:avLst/>
          </a:prstGeom>
          <a:noFill/>
        </p:spPr>
        <p:txBody>
          <a:bodyPr wrap="square" rtlCol="0">
            <a:spAutoFit/>
          </a:bodyPr>
          <a:lstStyle/>
          <a:p>
            <a:r>
              <a:rPr lang="en-US" dirty="0" smtClean="0"/>
              <a:t>Input Stream</a:t>
            </a:r>
            <a:endParaRPr lang="en-US" dirty="0"/>
          </a:p>
        </p:txBody>
      </p:sp>
      <p:sp>
        <p:nvSpPr>
          <p:cNvPr id="33" name="TextBox 32"/>
          <p:cNvSpPr txBox="1"/>
          <p:nvPr/>
        </p:nvSpPr>
        <p:spPr>
          <a:xfrm>
            <a:off x="3352800" y="1828800"/>
            <a:ext cx="1600200" cy="369332"/>
          </a:xfrm>
          <a:prstGeom prst="rect">
            <a:avLst/>
          </a:prstGeom>
          <a:noFill/>
        </p:spPr>
        <p:txBody>
          <a:bodyPr wrap="square" rtlCol="0">
            <a:spAutoFit/>
          </a:bodyPr>
          <a:lstStyle/>
          <a:p>
            <a:r>
              <a:rPr lang="en-US" dirty="0" smtClean="0"/>
              <a:t>Without RLE</a:t>
            </a:r>
            <a:endParaRPr lang="en-US" dirty="0"/>
          </a:p>
        </p:txBody>
      </p:sp>
      <p:sp>
        <p:nvSpPr>
          <p:cNvPr id="34" name="TextBox 33"/>
          <p:cNvSpPr txBox="1"/>
          <p:nvPr/>
        </p:nvSpPr>
        <p:spPr>
          <a:xfrm>
            <a:off x="5257800" y="1828800"/>
            <a:ext cx="1219200" cy="369332"/>
          </a:xfrm>
          <a:prstGeom prst="rect">
            <a:avLst/>
          </a:prstGeom>
          <a:noFill/>
        </p:spPr>
        <p:txBody>
          <a:bodyPr wrap="square" rtlCol="0">
            <a:spAutoFit/>
          </a:bodyPr>
          <a:lstStyle/>
          <a:p>
            <a:r>
              <a:rPr lang="en-US" dirty="0" smtClean="0"/>
              <a:t>With RLE</a:t>
            </a:r>
            <a:endParaRPr lang="en-US" dirty="0"/>
          </a:p>
        </p:txBody>
      </p:sp>
      <p:sp>
        <p:nvSpPr>
          <p:cNvPr id="35" name="Right Arrow 34"/>
          <p:cNvSpPr/>
          <p:nvPr/>
        </p:nvSpPr>
        <p:spPr>
          <a:xfrm>
            <a:off x="3048000" y="2895600"/>
            <a:ext cx="609600" cy="838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ight Arrow 35"/>
          <p:cNvSpPr/>
          <p:nvPr/>
        </p:nvSpPr>
        <p:spPr>
          <a:xfrm>
            <a:off x="4495800" y="2895600"/>
            <a:ext cx="914400" cy="838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Definition: </a:t>
            </a:r>
            <a:r>
              <a:rPr lang="en-US" b="1" dirty="0" smtClean="0"/>
              <a:t>Power-Two n</a:t>
            </a:r>
            <a:r>
              <a:rPr lang="en-US" dirty="0" smtClean="0"/>
              <a:t>-bit Stream(“PT-n Stream”) is FLC stream of n-bit codes, where n is a power of two such as 2</a:t>
            </a:r>
            <a:r>
              <a:rPr lang="en-US" baseline="30000" dirty="0" smtClean="0"/>
              <a:t>0</a:t>
            </a:r>
            <a:r>
              <a:rPr lang="en-US" dirty="0" smtClean="0"/>
              <a:t> , 2</a:t>
            </a:r>
            <a:r>
              <a:rPr lang="en-US" baseline="30000" dirty="0" smtClean="0"/>
              <a:t>1</a:t>
            </a:r>
            <a:r>
              <a:rPr lang="en-US" dirty="0" smtClean="0"/>
              <a:t>, 2</a:t>
            </a:r>
            <a:r>
              <a:rPr lang="en-US" baseline="30000" dirty="0" smtClean="0"/>
              <a:t>2</a:t>
            </a:r>
            <a:r>
              <a:rPr lang="en-US" dirty="0" smtClean="0"/>
              <a:t>, and so on. </a:t>
            </a:r>
            <a:endParaRPr lang="en-US" dirty="0"/>
          </a:p>
        </p:txBody>
      </p:sp>
      <p:sp>
        <p:nvSpPr>
          <p:cNvPr id="3" name="Title 2"/>
          <p:cNvSpPr>
            <a:spLocks noGrp="1"/>
          </p:cNvSpPr>
          <p:nvPr>
            <p:ph type="title"/>
          </p:nvPr>
        </p:nvSpPr>
        <p:spPr/>
        <p:txBody>
          <a:bodyPr>
            <a:normAutofit/>
          </a:bodyPr>
          <a:lstStyle/>
          <a:p>
            <a:r>
              <a:rPr lang="en-US" dirty="0" smtClean="0"/>
              <a:t>PT-n Stream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Code Placement: Step1 of 2</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0" y="2971800"/>
            <a:ext cx="9144000" cy="3061310"/>
          </a:xfrm>
          <a:prstGeom prst="rect">
            <a:avLst/>
          </a:prstGeom>
          <a:noFill/>
          <a:ln w="9525">
            <a:noFill/>
            <a:miter lim="800000"/>
            <a:headEnd/>
            <a:tailEnd/>
          </a:ln>
        </p:spPr>
      </p:pic>
      <p:sp>
        <p:nvSpPr>
          <p:cNvPr id="5" name="Curved Up Arrow 4"/>
          <p:cNvSpPr/>
          <p:nvPr/>
        </p:nvSpPr>
        <p:spPr>
          <a:xfrm flipV="1">
            <a:off x="1828800" y="1143000"/>
            <a:ext cx="4419600" cy="21336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tx1"/>
                </a:solidFill>
              </a:rPr>
              <a:t>c</a:t>
            </a:r>
            <a:endParaRPr lang="en-US"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Code Placement: Step 2 of 2</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228600" y="2694781"/>
            <a:ext cx="8481152" cy="4163219"/>
          </a:xfrm>
          <a:prstGeom prst="rect">
            <a:avLst/>
          </a:prstGeom>
          <a:noFill/>
          <a:ln w="9525">
            <a:noFill/>
            <a:miter lim="800000"/>
            <a:headEnd/>
            <a:tailEnd/>
          </a:ln>
        </p:spPr>
      </p:pic>
      <p:sp>
        <p:nvSpPr>
          <p:cNvPr id="5" name="Curved Up Arrow 4"/>
          <p:cNvSpPr/>
          <p:nvPr/>
        </p:nvSpPr>
        <p:spPr>
          <a:xfrm flipV="1">
            <a:off x="1828800" y="1143000"/>
            <a:ext cx="5181600" cy="16002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tx1"/>
                </a:solidFill>
              </a:rPr>
              <a:t>c</a:t>
            </a:r>
            <a:endParaRPr lang="en-US" dirty="0">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153</TotalTime>
  <Words>434</Words>
  <Application>Microsoft Office PowerPoint</Application>
  <PresentationFormat>On-screen Show (4:3)</PresentationFormat>
  <Paragraphs>109</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Decoding-Aware Compression of FPGA Bitstream</vt:lpstr>
      <vt:lpstr>Agenda </vt:lpstr>
      <vt:lpstr>Code Compression Overview</vt:lpstr>
      <vt:lpstr>Decompression Engine</vt:lpstr>
      <vt:lpstr>Algorithm 1: Decode-Aware Bitstream Compression</vt:lpstr>
      <vt:lpstr>Run Length Encoding (RLE)</vt:lpstr>
      <vt:lpstr>PT-n Stream </vt:lpstr>
      <vt:lpstr>Code Placement: Step1 of 2</vt:lpstr>
      <vt:lpstr>Code Placement: Step 2 of 2</vt:lpstr>
      <vt:lpstr>Theorem </vt:lpstr>
      <vt:lpstr>Decompression Engine (Revisited)</vt:lpstr>
      <vt:lpstr>Overall Efficiency </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Decoding-Aware Compression of FPGA Bitstream</dc:title>
  <dc:creator>agrawals</dc:creator>
  <cp:lastModifiedBy>Nikhil Kumar</cp:lastModifiedBy>
  <cp:revision>17</cp:revision>
  <dcterms:created xsi:type="dcterms:W3CDTF">2011-11-12T23:58:44Z</dcterms:created>
  <dcterms:modified xsi:type="dcterms:W3CDTF">2011-11-13T17:39:30Z</dcterms:modified>
</cp:coreProperties>
</file>